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59" r:id="rId4"/>
    <p:sldMasterId id="2147483692" r:id="rId5"/>
  </p:sldMasterIdLst>
  <p:notesMasterIdLst>
    <p:notesMasterId r:id="rId67"/>
  </p:notesMasterIdLst>
  <p:handoutMasterIdLst>
    <p:handoutMasterId r:id="rId68"/>
  </p:handoutMasterIdLst>
  <p:sldIdLst>
    <p:sldId id="330" r:id="rId6"/>
    <p:sldId id="537" r:id="rId7"/>
    <p:sldId id="359" r:id="rId8"/>
    <p:sldId id="540" r:id="rId9"/>
    <p:sldId id="541" r:id="rId10"/>
    <p:sldId id="542" r:id="rId11"/>
    <p:sldId id="543" r:id="rId12"/>
    <p:sldId id="544" r:id="rId13"/>
    <p:sldId id="545" r:id="rId14"/>
    <p:sldId id="546" r:id="rId15"/>
    <p:sldId id="548" r:id="rId16"/>
    <p:sldId id="547" r:id="rId17"/>
    <p:sldId id="549" r:id="rId18"/>
    <p:sldId id="550" r:id="rId19"/>
    <p:sldId id="551" r:id="rId20"/>
    <p:sldId id="552" r:id="rId21"/>
    <p:sldId id="553" r:id="rId22"/>
    <p:sldId id="554" r:id="rId23"/>
    <p:sldId id="555" r:id="rId24"/>
    <p:sldId id="556" r:id="rId25"/>
    <p:sldId id="557" r:id="rId26"/>
    <p:sldId id="559" r:id="rId27"/>
    <p:sldId id="563" r:id="rId28"/>
    <p:sldId id="564" r:id="rId29"/>
    <p:sldId id="560" r:id="rId30"/>
    <p:sldId id="565" r:id="rId31"/>
    <p:sldId id="561" r:id="rId32"/>
    <p:sldId id="566" r:id="rId33"/>
    <p:sldId id="567" r:id="rId34"/>
    <p:sldId id="568" r:id="rId35"/>
    <p:sldId id="569" r:id="rId36"/>
    <p:sldId id="570" r:id="rId37"/>
    <p:sldId id="572" r:id="rId38"/>
    <p:sldId id="577" r:id="rId39"/>
    <p:sldId id="573" r:id="rId40"/>
    <p:sldId id="574" r:id="rId41"/>
    <p:sldId id="576" r:id="rId42"/>
    <p:sldId id="578" r:id="rId43"/>
    <p:sldId id="579" r:id="rId44"/>
    <p:sldId id="575" r:id="rId45"/>
    <p:sldId id="571" r:id="rId46"/>
    <p:sldId id="417" r:id="rId47"/>
    <p:sldId id="580" r:id="rId48"/>
    <p:sldId id="562" r:id="rId49"/>
    <p:sldId id="581" r:id="rId50"/>
    <p:sldId id="582" r:id="rId51"/>
    <p:sldId id="583" r:id="rId52"/>
    <p:sldId id="584" r:id="rId53"/>
    <p:sldId id="585" r:id="rId54"/>
    <p:sldId id="594" r:id="rId55"/>
    <p:sldId id="595" r:id="rId56"/>
    <p:sldId id="597" r:id="rId57"/>
    <p:sldId id="598" r:id="rId58"/>
    <p:sldId id="587" r:id="rId59"/>
    <p:sldId id="588" r:id="rId60"/>
    <p:sldId id="589" r:id="rId61"/>
    <p:sldId id="590" r:id="rId62"/>
    <p:sldId id="591" r:id="rId63"/>
    <p:sldId id="596" r:id="rId64"/>
    <p:sldId id="414" r:id="rId65"/>
    <p:sldId id="35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769A"/>
    <a:srgbClr val="38D9DD"/>
    <a:srgbClr val="F57921"/>
    <a:srgbClr val="272936"/>
    <a:srgbClr val="9E9CB4"/>
    <a:srgbClr val="7FCBC9"/>
    <a:srgbClr val="261E5E"/>
    <a:srgbClr val="345A99"/>
    <a:srgbClr val="FF0A7B"/>
    <a:srgbClr val="CDA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3F2596-BE47-4AE2-92D2-3F7B953AC6CA}" v="1" dt="2025-02-24T08:57:07.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75" autoAdjust="0"/>
    <p:restoredTop sz="96301" autoAdjust="0"/>
  </p:normalViewPr>
  <p:slideViewPr>
    <p:cSldViewPr snapToGrid="0" showGuides="1">
      <p:cViewPr varScale="1">
        <p:scale>
          <a:sx n="153" d="100"/>
          <a:sy n="153" d="100"/>
        </p:scale>
        <p:origin x="504" y="17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2976"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ulian Ilie-Nemedi" userId="c5ffad915e5e9439" providerId="LiveId" clId="{36EE542B-C3F5-46DC-ABD3-1423E0A259DD}"/>
    <pc:docChg chg="undo custSel modSld">
      <pc:chgData name="Iulian Ilie-Nemedi" userId="c5ffad915e5e9439" providerId="LiveId" clId="{36EE542B-C3F5-46DC-ABD3-1423E0A259DD}" dt="2024-04-12T11:35:54.850" v="774" actId="14100"/>
      <pc:docMkLst>
        <pc:docMk/>
      </pc:docMkLst>
      <pc:sldChg chg="addSp modSp">
        <pc:chgData name="Iulian Ilie-Nemedi" userId="c5ffad915e5e9439" providerId="LiveId" clId="{36EE542B-C3F5-46DC-ABD3-1423E0A259DD}" dt="2024-04-11T19:14:42.582" v="0"/>
        <pc:sldMkLst>
          <pc:docMk/>
          <pc:sldMk cId="925986790" sldId="330"/>
        </pc:sldMkLst>
      </pc:sldChg>
      <pc:sldChg chg="modAnim">
        <pc:chgData name="Iulian Ilie-Nemedi" userId="c5ffad915e5e9439" providerId="LiveId" clId="{36EE542B-C3F5-46DC-ABD3-1423E0A259DD}" dt="2024-04-12T04:01:26.136" v="719"/>
        <pc:sldMkLst>
          <pc:docMk/>
          <pc:sldMk cId="1508386829" sldId="358"/>
        </pc:sldMkLst>
      </pc:sldChg>
      <pc:sldChg chg="modAnim">
        <pc:chgData name="Iulian Ilie-Nemedi" userId="c5ffad915e5e9439" providerId="LiveId" clId="{36EE542B-C3F5-46DC-ABD3-1423E0A259DD}" dt="2024-04-11T19:15:23.895" v="8"/>
        <pc:sldMkLst>
          <pc:docMk/>
          <pc:sldMk cId="4235271135" sldId="359"/>
        </pc:sldMkLst>
      </pc:sldChg>
      <pc:sldChg chg="modAnim">
        <pc:chgData name="Iulian Ilie-Nemedi" userId="c5ffad915e5e9439" providerId="LiveId" clId="{36EE542B-C3F5-46DC-ABD3-1423E0A259DD}" dt="2024-04-12T04:04:20.037" v="725"/>
        <pc:sldMkLst>
          <pc:docMk/>
          <pc:sldMk cId="3070646046" sldId="414"/>
        </pc:sldMkLst>
      </pc:sldChg>
      <pc:sldChg chg="modSp modAnim">
        <pc:chgData name="Iulian Ilie-Nemedi" userId="c5ffad915e5e9439" providerId="LiveId" clId="{36EE542B-C3F5-46DC-ABD3-1423E0A259DD}" dt="2024-04-11T19:15:44.837" v="16" actId="20577"/>
        <pc:sldMkLst>
          <pc:docMk/>
          <pc:sldMk cId="1725533521" sldId="540"/>
        </pc:sldMkLst>
      </pc:sldChg>
      <pc:sldChg chg="modSp modAnim">
        <pc:chgData name="Iulian Ilie-Nemedi" userId="c5ffad915e5e9439" providerId="LiveId" clId="{36EE542B-C3F5-46DC-ABD3-1423E0A259DD}" dt="2024-04-11T19:16:40.119" v="25" actId="20577"/>
        <pc:sldMkLst>
          <pc:docMk/>
          <pc:sldMk cId="991934505" sldId="541"/>
        </pc:sldMkLst>
      </pc:sldChg>
      <pc:sldChg chg="modSp mod modAnim">
        <pc:chgData name="Iulian Ilie-Nemedi" userId="c5ffad915e5e9439" providerId="LiveId" clId="{36EE542B-C3F5-46DC-ABD3-1423E0A259DD}" dt="2024-04-11T19:17:01.265" v="33"/>
        <pc:sldMkLst>
          <pc:docMk/>
          <pc:sldMk cId="3437940654" sldId="542"/>
        </pc:sldMkLst>
      </pc:sldChg>
      <pc:sldChg chg="modSp mod modAnim">
        <pc:chgData name="Iulian Ilie-Nemedi" userId="c5ffad915e5e9439" providerId="LiveId" clId="{36EE542B-C3F5-46DC-ABD3-1423E0A259DD}" dt="2024-04-11T19:17:31.621" v="47"/>
        <pc:sldMkLst>
          <pc:docMk/>
          <pc:sldMk cId="1385505278" sldId="543"/>
        </pc:sldMkLst>
      </pc:sldChg>
      <pc:sldChg chg="modSp mod modAnim">
        <pc:chgData name="Iulian Ilie-Nemedi" userId="c5ffad915e5e9439" providerId="LiveId" clId="{36EE542B-C3F5-46DC-ABD3-1423E0A259DD}" dt="2024-04-11T19:18:13.764" v="60"/>
        <pc:sldMkLst>
          <pc:docMk/>
          <pc:sldMk cId="3547908393" sldId="544"/>
        </pc:sldMkLst>
      </pc:sldChg>
      <pc:sldChg chg="modAnim">
        <pc:chgData name="Iulian Ilie-Nemedi" userId="c5ffad915e5e9439" providerId="LiveId" clId="{36EE542B-C3F5-46DC-ABD3-1423E0A259DD}" dt="2024-04-11T19:18:31.962" v="65"/>
        <pc:sldMkLst>
          <pc:docMk/>
          <pc:sldMk cId="2612795125" sldId="545"/>
        </pc:sldMkLst>
      </pc:sldChg>
      <pc:sldChg chg="modAnim">
        <pc:chgData name="Iulian Ilie-Nemedi" userId="c5ffad915e5e9439" providerId="LiveId" clId="{36EE542B-C3F5-46DC-ABD3-1423E0A259DD}" dt="2024-04-11T19:18:52.918" v="69"/>
        <pc:sldMkLst>
          <pc:docMk/>
          <pc:sldMk cId="3080881074" sldId="546"/>
        </pc:sldMkLst>
      </pc:sldChg>
      <pc:sldChg chg="modAnim">
        <pc:chgData name="Iulian Ilie-Nemedi" userId="c5ffad915e5e9439" providerId="LiveId" clId="{36EE542B-C3F5-46DC-ABD3-1423E0A259DD}" dt="2024-04-11T19:20:12.823" v="87"/>
        <pc:sldMkLst>
          <pc:docMk/>
          <pc:sldMk cId="709398293" sldId="547"/>
        </pc:sldMkLst>
      </pc:sldChg>
      <pc:sldChg chg="modSp mod modAnim">
        <pc:chgData name="Iulian Ilie-Nemedi" userId="c5ffad915e5e9439" providerId="LiveId" clId="{36EE542B-C3F5-46DC-ABD3-1423E0A259DD}" dt="2024-04-11T19:19:22.850" v="80"/>
        <pc:sldMkLst>
          <pc:docMk/>
          <pc:sldMk cId="732396673" sldId="548"/>
        </pc:sldMkLst>
      </pc:sldChg>
      <pc:sldChg chg="modAnim">
        <pc:chgData name="Iulian Ilie-Nemedi" userId="c5ffad915e5e9439" providerId="LiveId" clId="{36EE542B-C3F5-46DC-ABD3-1423E0A259DD}" dt="2024-04-11T19:20:36.951" v="94"/>
        <pc:sldMkLst>
          <pc:docMk/>
          <pc:sldMk cId="3778883945" sldId="549"/>
        </pc:sldMkLst>
      </pc:sldChg>
      <pc:sldChg chg="modAnim">
        <pc:chgData name="Iulian Ilie-Nemedi" userId="c5ffad915e5e9439" providerId="LiveId" clId="{36EE542B-C3F5-46DC-ABD3-1423E0A259DD}" dt="2024-04-11T19:21:26.413" v="106"/>
        <pc:sldMkLst>
          <pc:docMk/>
          <pc:sldMk cId="3324657201" sldId="550"/>
        </pc:sldMkLst>
      </pc:sldChg>
      <pc:sldChg chg="modAnim">
        <pc:chgData name="Iulian Ilie-Nemedi" userId="c5ffad915e5e9439" providerId="LiveId" clId="{36EE542B-C3F5-46DC-ABD3-1423E0A259DD}" dt="2024-04-11T19:21:47.982" v="110"/>
        <pc:sldMkLst>
          <pc:docMk/>
          <pc:sldMk cId="281079307" sldId="551"/>
        </pc:sldMkLst>
      </pc:sldChg>
      <pc:sldChg chg="modSp modAnim">
        <pc:chgData name="Iulian Ilie-Nemedi" userId="c5ffad915e5e9439" providerId="LiveId" clId="{36EE542B-C3F5-46DC-ABD3-1423E0A259DD}" dt="2024-04-11T19:22:22.598" v="122"/>
        <pc:sldMkLst>
          <pc:docMk/>
          <pc:sldMk cId="3618459132" sldId="552"/>
        </pc:sldMkLst>
      </pc:sldChg>
      <pc:sldChg chg="modSp mod modAnim">
        <pc:chgData name="Iulian Ilie-Nemedi" userId="c5ffad915e5e9439" providerId="LiveId" clId="{36EE542B-C3F5-46DC-ABD3-1423E0A259DD}" dt="2024-04-12T11:23:51.318" v="727"/>
        <pc:sldMkLst>
          <pc:docMk/>
          <pc:sldMk cId="1004067611" sldId="553"/>
        </pc:sldMkLst>
      </pc:sldChg>
      <pc:sldChg chg="modSp modAnim">
        <pc:chgData name="Iulian Ilie-Nemedi" userId="c5ffad915e5e9439" providerId="LiveId" clId="{36EE542B-C3F5-46DC-ABD3-1423E0A259DD}" dt="2024-04-12T11:25:37.871" v="728" actId="20577"/>
        <pc:sldMkLst>
          <pc:docMk/>
          <pc:sldMk cId="3434087293" sldId="554"/>
        </pc:sldMkLst>
      </pc:sldChg>
      <pc:sldChg chg="modSp mod modAnim">
        <pc:chgData name="Iulian Ilie-Nemedi" userId="c5ffad915e5e9439" providerId="LiveId" clId="{36EE542B-C3F5-46DC-ABD3-1423E0A259DD}" dt="2024-04-11T19:24:00.954" v="156"/>
        <pc:sldMkLst>
          <pc:docMk/>
          <pc:sldMk cId="2486634401" sldId="555"/>
        </pc:sldMkLst>
      </pc:sldChg>
      <pc:sldChg chg="modAnim">
        <pc:chgData name="Iulian Ilie-Nemedi" userId="c5ffad915e5e9439" providerId="LiveId" clId="{36EE542B-C3F5-46DC-ABD3-1423E0A259DD}" dt="2024-04-11T19:24:21.660" v="160"/>
        <pc:sldMkLst>
          <pc:docMk/>
          <pc:sldMk cId="1834603592" sldId="556"/>
        </pc:sldMkLst>
      </pc:sldChg>
      <pc:sldChg chg="modSp mod modAnim">
        <pc:chgData name="Iulian Ilie-Nemedi" userId="c5ffad915e5e9439" providerId="LiveId" clId="{36EE542B-C3F5-46DC-ABD3-1423E0A259DD}" dt="2024-04-11T19:25:05.168" v="176"/>
        <pc:sldMkLst>
          <pc:docMk/>
          <pc:sldMk cId="2667167224" sldId="557"/>
        </pc:sldMkLst>
      </pc:sldChg>
      <pc:sldChg chg="modAnim">
        <pc:chgData name="Iulian Ilie-Nemedi" userId="c5ffad915e5e9439" providerId="LiveId" clId="{36EE542B-C3F5-46DC-ABD3-1423E0A259DD}" dt="2024-04-11T19:25:29.872" v="182"/>
        <pc:sldMkLst>
          <pc:docMk/>
          <pc:sldMk cId="3406280000" sldId="559"/>
        </pc:sldMkLst>
      </pc:sldChg>
      <pc:sldChg chg="modAnim">
        <pc:chgData name="Iulian Ilie-Nemedi" userId="c5ffad915e5e9439" providerId="LiveId" clId="{36EE542B-C3F5-46DC-ABD3-1423E0A259DD}" dt="2024-04-11T19:26:52.145" v="206"/>
        <pc:sldMkLst>
          <pc:docMk/>
          <pc:sldMk cId="4069757141" sldId="560"/>
        </pc:sldMkLst>
      </pc:sldChg>
      <pc:sldChg chg="modSp mod modAnim">
        <pc:chgData name="Iulian Ilie-Nemedi" userId="c5ffad915e5e9439" providerId="LiveId" clId="{36EE542B-C3F5-46DC-ABD3-1423E0A259DD}" dt="2024-04-12T03:16:46.944" v="228"/>
        <pc:sldMkLst>
          <pc:docMk/>
          <pc:sldMk cId="3326254988" sldId="561"/>
        </pc:sldMkLst>
      </pc:sldChg>
      <pc:sldChg chg="modAnim">
        <pc:chgData name="Iulian Ilie-Nemedi" userId="c5ffad915e5e9439" providerId="LiveId" clId="{36EE542B-C3F5-46DC-ABD3-1423E0A259DD}" dt="2024-04-12T03:26:39.422" v="360"/>
        <pc:sldMkLst>
          <pc:docMk/>
          <pc:sldMk cId="1614999962" sldId="562"/>
        </pc:sldMkLst>
      </pc:sldChg>
      <pc:sldChg chg="modSp mod modAnim">
        <pc:chgData name="Iulian Ilie-Nemedi" userId="c5ffad915e5e9439" providerId="LiveId" clId="{36EE542B-C3F5-46DC-ABD3-1423E0A259DD}" dt="2024-04-11T19:25:56.419" v="193"/>
        <pc:sldMkLst>
          <pc:docMk/>
          <pc:sldMk cId="3026135933" sldId="563"/>
        </pc:sldMkLst>
      </pc:sldChg>
      <pc:sldChg chg="modAnim">
        <pc:chgData name="Iulian Ilie-Nemedi" userId="c5ffad915e5e9439" providerId="LiveId" clId="{36EE542B-C3F5-46DC-ABD3-1423E0A259DD}" dt="2024-04-11T19:26:18.927" v="198"/>
        <pc:sldMkLst>
          <pc:docMk/>
          <pc:sldMk cId="316012969" sldId="564"/>
        </pc:sldMkLst>
      </pc:sldChg>
      <pc:sldChg chg="modSp mod modAnim">
        <pc:chgData name="Iulian Ilie-Nemedi" userId="c5ffad915e5e9439" providerId="LiveId" clId="{36EE542B-C3F5-46DC-ABD3-1423E0A259DD}" dt="2024-04-12T03:15:38.780" v="219"/>
        <pc:sldMkLst>
          <pc:docMk/>
          <pc:sldMk cId="2199378062" sldId="565"/>
        </pc:sldMkLst>
      </pc:sldChg>
      <pc:sldChg chg="modAnim">
        <pc:chgData name="Iulian Ilie-Nemedi" userId="c5ffad915e5e9439" providerId="LiveId" clId="{36EE542B-C3F5-46DC-ABD3-1423E0A259DD}" dt="2024-04-12T03:17:18.736" v="235"/>
        <pc:sldMkLst>
          <pc:docMk/>
          <pc:sldMk cId="203528884" sldId="566"/>
        </pc:sldMkLst>
      </pc:sldChg>
      <pc:sldChg chg="modSp mod modAnim">
        <pc:chgData name="Iulian Ilie-Nemedi" userId="c5ffad915e5e9439" providerId="LiveId" clId="{36EE542B-C3F5-46DC-ABD3-1423E0A259DD}" dt="2024-04-12T03:17:57.994" v="244"/>
        <pc:sldMkLst>
          <pc:docMk/>
          <pc:sldMk cId="1689264574" sldId="567"/>
        </pc:sldMkLst>
      </pc:sldChg>
      <pc:sldChg chg="modAnim">
        <pc:chgData name="Iulian Ilie-Nemedi" userId="c5ffad915e5e9439" providerId="LiveId" clId="{36EE542B-C3F5-46DC-ABD3-1423E0A259DD}" dt="2024-04-12T03:18:17.210" v="247"/>
        <pc:sldMkLst>
          <pc:docMk/>
          <pc:sldMk cId="4268189357" sldId="568"/>
        </pc:sldMkLst>
      </pc:sldChg>
      <pc:sldChg chg="modSp mod modAnim">
        <pc:chgData name="Iulian Ilie-Nemedi" userId="c5ffad915e5e9439" providerId="LiveId" clId="{36EE542B-C3F5-46DC-ABD3-1423E0A259DD}" dt="2024-04-12T03:19:13.527" v="260"/>
        <pc:sldMkLst>
          <pc:docMk/>
          <pc:sldMk cId="3611440233" sldId="569"/>
        </pc:sldMkLst>
      </pc:sldChg>
      <pc:sldChg chg="modAnim">
        <pc:chgData name="Iulian Ilie-Nemedi" userId="c5ffad915e5e9439" providerId="LiveId" clId="{36EE542B-C3F5-46DC-ABD3-1423E0A259DD}" dt="2024-04-12T03:19:30.519" v="265"/>
        <pc:sldMkLst>
          <pc:docMk/>
          <pc:sldMk cId="38066774" sldId="570"/>
        </pc:sldMkLst>
      </pc:sldChg>
      <pc:sldChg chg="modSp mod">
        <pc:chgData name="Iulian Ilie-Nemedi" userId="c5ffad915e5e9439" providerId="LiveId" clId="{36EE542B-C3F5-46DC-ABD3-1423E0A259DD}" dt="2024-04-12T03:25:17.701" v="346" actId="20577"/>
        <pc:sldMkLst>
          <pc:docMk/>
          <pc:sldMk cId="772431082" sldId="571"/>
        </pc:sldMkLst>
      </pc:sldChg>
      <pc:sldChg chg="modAnim">
        <pc:chgData name="Iulian Ilie-Nemedi" userId="c5ffad915e5e9439" providerId="LiveId" clId="{36EE542B-C3F5-46DC-ABD3-1423E0A259DD}" dt="2024-04-12T03:20:08.771" v="273"/>
        <pc:sldMkLst>
          <pc:docMk/>
          <pc:sldMk cId="810636448" sldId="572"/>
        </pc:sldMkLst>
      </pc:sldChg>
      <pc:sldChg chg="modAnim">
        <pc:chgData name="Iulian Ilie-Nemedi" userId="c5ffad915e5e9439" providerId="LiveId" clId="{36EE542B-C3F5-46DC-ABD3-1423E0A259DD}" dt="2024-04-12T03:20:55.425" v="287"/>
        <pc:sldMkLst>
          <pc:docMk/>
          <pc:sldMk cId="1840756526" sldId="573"/>
        </pc:sldMkLst>
      </pc:sldChg>
      <pc:sldChg chg="modAnim">
        <pc:chgData name="Iulian Ilie-Nemedi" userId="c5ffad915e5e9439" providerId="LiveId" clId="{36EE542B-C3F5-46DC-ABD3-1423E0A259DD}" dt="2024-04-12T03:21:17.213" v="293"/>
        <pc:sldMkLst>
          <pc:docMk/>
          <pc:sldMk cId="3881082691" sldId="574"/>
        </pc:sldMkLst>
      </pc:sldChg>
      <pc:sldChg chg="addSp delSp modSp mod modAnim">
        <pc:chgData name="Iulian Ilie-Nemedi" userId="c5ffad915e5e9439" providerId="LiveId" clId="{36EE542B-C3F5-46DC-ABD3-1423E0A259DD}" dt="2024-04-12T11:35:54.850" v="774" actId="14100"/>
        <pc:sldMkLst>
          <pc:docMk/>
          <pc:sldMk cId="2371796124" sldId="575"/>
        </pc:sldMkLst>
      </pc:sldChg>
      <pc:sldChg chg="modAnim">
        <pc:chgData name="Iulian Ilie-Nemedi" userId="c5ffad915e5e9439" providerId="LiveId" clId="{36EE542B-C3F5-46DC-ABD3-1423E0A259DD}" dt="2024-04-12T03:21:43.536" v="299"/>
        <pc:sldMkLst>
          <pc:docMk/>
          <pc:sldMk cId="1359400840" sldId="576"/>
        </pc:sldMkLst>
      </pc:sldChg>
      <pc:sldChg chg="modAnim">
        <pc:chgData name="Iulian Ilie-Nemedi" userId="c5ffad915e5e9439" providerId="LiveId" clId="{36EE542B-C3F5-46DC-ABD3-1423E0A259DD}" dt="2024-04-12T03:20:39.726" v="282"/>
        <pc:sldMkLst>
          <pc:docMk/>
          <pc:sldMk cId="204854951" sldId="577"/>
        </pc:sldMkLst>
      </pc:sldChg>
      <pc:sldChg chg="modSp mod modAnim">
        <pc:chgData name="Iulian Ilie-Nemedi" userId="c5ffad915e5e9439" providerId="LiveId" clId="{36EE542B-C3F5-46DC-ABD3-1423E0A259DD}" dt="2024-04-12T03:22:18.454" v="306"/>
        <pc:sldMkLst>
          <pc:docMk/>
          <pc:sldMk cId="2611726320" sldId="578"/>
        </pc:sldMkLst>
      </pc:sldChg>
      <pc:sldChg chg="modSp mod modAnim">
        <pc:chgData name="Iulian Ilie-Nemedi" userId="c5ffad915e5e9439" providerId="LiveId" clId="{36EE542B-C3F5-46DC-ABD3-1423E0A259DD}" dt="2024-04-12T03:23:22.702" v="319"/>
        <pc:sldMkLst>
          <pc:docMk/>
          <pc:sldMk cId="3338774450" sldId="579"/>
        </pc:sldMkLst>
      </pc:sldChg>
      <pc:sldChg chg="modAnim">
        <pc:chgData name="Iulian Ilie-Nemedi" userId="c5ffad915e5e9439" providerId="LiveId" clId="{36EE542B-C3F5-46DC-ABD3-1423E0A259DD}" dt="2024-04-12T03:26:04.835" v="354"/>
        <pc:sldMkLst>
          <pc:docMk/>
          <pc:sldMk cId="2302109007" sldId="580"/>
        </pc:sldMkLst>
      </pc:sldChg>
      <pc:sldChg chg="modSp modAnim">
        <pc:chgData name="Iulian Ilie-Nemedi" userId="c5ffad915e5e9439" providerId="LiveId" clId="{36EE542B-C3F5-46DC-ABD3-1423E0A259DD}" dt="2024-04-12T03:27:17.714" v="368"/>
        <pc:sldMkLst>
          <pc:docMk/>
          <pc:sldMk cId="4026053921" sldId="581"/>
        </pc:sldMkLst>
      </pc:sldChg>
      <pc:sldChg chg="modAnim">
        <pc:chgData name="Iulian Ilie-Nemedi" userId="c5ffad915e5e9439" providerId="LiveId" clId="{36EE542B-C3F5-46DC-ABD3-1423E0A259DD}" dt="2024-04-12T03:27:24.338" v="370"/>
        <pc:sldMkLst>
          <pc:docMk/>
          <pc:sldMk cId="4118147451" sldId="582"/>
        </pc:sldMkLst>
      </pc:sldChg>
      <pc:sldChg chg="modAnim">
        <pc:chgData name="Iulian Ilie-Nemedi" userId="c5ffad915e5e9439" providerId="LiveId" clId="{36EE542B-C3F5-46DC-ABD3-1423E0A259DD}" dt="2024-04-12T03:27:44.600" v="375"/>
        <pc:sldMkLst>
          <pc:docMk/>
          <pc:sldMk cId="1849029710" sldId="583"/>
        </pc:sldMkLst>
      </pc:sldChg>
      <pc:sldChg chg="modSp mod modAnim">
        <pc:chgData name="Iulian Ilie-Nemedi" userId="c5ffad915e5e9439" providerId="LiveId" clId="{36EE542B-C3F5-46DC-ABD3-1423E0A259DD}" dt="2024-04-12T03:36:44.529" v="476"/>
        <pc:sldMkLst>
          <pc:docMk/>
          <pc:sldMk cId="1957713551" sldId="584"/>
        </pc:sldMkLst>
      </pc:sldChg>
      <pc:sldChg chg="addSp modSp modAnim">
        <pc:chgData name="Iulian Ilie-Nemedi" userId="c5ffad915e5e9439" providerId="LiveId" clId="{36EE542B-C3F5-46DC-ABD3-1423E0A259DD}" dt="2024-04-12T03:46:48.355" v="527"/>
        <pc:sldMkLst>
          <pc:docMk/>
          <pc:sldMk cId="3389422398" sldId="585"/>
        </pc:sldMkLst>
      </pc:sldChg>
      <pc:sldChg chg="modAnim">
        <pc:chgData name="Iulian Ilie-Nemedi" userId="c5ffad915e5e9439" providerId="LiveId" clId="{36EE542B-C3F5-46DC-ABD3-1423E0A259DD}" dt="2024-04-12T03:48:57.757" v="562"/>
        <pc:sldMkLst>
          <pc:docMk/>
          <pc:sldMk cId="753991851" sldId="587"/>
        </pc:sldMkLst>
      </pc:sldChg>
      <pc:sldChg chg="modSp mod modAnim">
        <pc:chgData name="Iulian Ilie-Nemedi" userId="c5ffad915e5e9439" providerId="LiveId" clId="{36EE542B-C3F5-46DC-ABD3-1423E0A259DD}" dt="2024-04-12T03:49:26.400" v="573"/>
        <pc:sldMkLst>
          <pc:docMk/>
          <pc:sldMk cId="2830572579" sldId="588"/>
        </pc:sldMkLst>
      </pc:sldChg>
      <pc:sldChg chg="modSp mod modAnim">
        <pc:chgData name="Iulian Ilie-Nemedi" userId="c5ffad915e5e9439" providerId="LiveId" clId="{36EE542B-C3F5-46DC-ABD3-1423E0A259DD}" dt="2024-04-12T03:55:55.178" v="666" actId="20577"/>
        <pc:sldMkLst>
          <pc:docMk/>
          <pc:sldMk cId="2726282864" sldId="589"/>
        </pc:sldMkLst>
      </pc:sldChg>
      <pc:sldChg chg="addSp modSp modAnim">
        <pc:chgData name="Iulian Ilie-Nemedi" userId="c5ffad915e5e9439" providerId="LiveId" clId="{36EE542B-C3F5-46DC-ABD3-1423E0A259DD}" dt="2024-04-12T03:57:12.995" v="675"/>
        <pc:sldMkLst>
          <pc:docMk/>
          <pc:sldMk cId="83210325" sldId="590"/>
        </pc:sldMkLst>
      </pc:sldChg>
      <pc:sldChg chg="addSp modSp mod modAnim">
        <pc:chgData name="Iulian Ilie-Nemedi" userId="c5ffad915e5e9439" providerId="LiveId" clId="{36EE542B-C3F5-46DC-ABD3-1423E0A259DD}" dt="2024-04-12T03:57:37.314" v="686"/>
        <pc:sldMkLst>
          <pc:docMk/>
          <pc:sldMk cId="3901614792" sldId="591"/>
        </pc:sldMkLst>
      </pc:sldChg>
      <pc:sldChg chg="addSp modSp modAnim">
        <pc:chgData name="Iulian Ilie-Nemedi" userId="c5ffad915e5e9439" providerId="LiveId" clId="{36EE542B-C3F5-46DC-ABD3-1423E0A259DD}" dt="2024-04-12T03:47:05.161" v="529"/>
        <pc:sldMkLst>
          <pc:docMk/>
          <pc:sldMk cId="3295342867" sldId="594"/>
        </pc:sldMkLst>
      </pc:sldChg>
      <pc:sldChg chg="addSp modSp mod modAnim">
        <pc:chgData name="Iulian Ilie-Nemedi" userId="c5ffad915e5e9439" providerId="LiveId" clId="{36EE542B-C3F5-46DC-ABD3-1423E0A259DD}" dt="2024-04-12T03:47:26.336" v="537"/>
        <pc:sldMkLst>
          <pc:docMk/>
          <pc:sldMk cId="1457947807" sldId="595"/>
        </pc:sldMkLst>
      </pc:sldChg>
      <pc:sldChg chg="addSp modSp mod modAnim">
        <pc:chgData name="Iulian Ilie-Nemedi" userId="c5ffad915e5e9439" providerId="LiveId" clId="{36EE542B-C3F5-46DC-ABD3-1423E0A259DD}" dt="2024-04-12T03:58:28.512" v="703" actId="14100"/>
        <pc:sldMkLst>
          <pc:docMk/>
          <pc:sldMk cId="2216819370" sldId="596"/>
        </pc:sldMkLst>
      </pc:sldChg>
      <pc:sldChg chg="addSp modSp modAnim">
        <pc:chgData name="Iulian Ilie-Nemedi" userId="c5ffad915e5e9439" providerId="LiveId" clId="{36EE542B-C3F5-46DC-ABD3-1423E0A259DD}" dt="2024-04-12T03:48:02.300" v="545"/>
        <pc:sldMkLst>
          <pc:docMk/>
          <pc:sldMk cId="1694088243" sldId="597"/>
        </pc:sldMkLst>
      </pc:sldChg>
      <pc:sldChg chg="addSp modSp mod modAnim">
        <pc:chgData name="Iulian Ilie-Nemedi" userId="c5ffad915e5e9439" providerId="LiveId" clId="{36EE542B-C3F5-46DC-ABD3-1423E0A259DD}" dt="2024-04-12T03:48:39.225" v="557"/>
        <pc:sldMkLst>
          <pc:docMk/>
          <pc:sldMk cId="5092025" sldId="598"/>
        </pc:sldMkLst>
      </pc:sldChg>
    </pc:docChg>
  </pc:docChgLst>
  <pc:docChgLst>
    <pc:chgData name="Iulian Ilie-Nemedi" userId="c5ffad915e5e9439" providerId="LiveId" clId="{7C833B37-1480-BC4E-B657-21B37835A78E}"/>
    <pc:docChg chg="undo custSel addSld delSld modSld">
      <pc:chgData name="Iulian Ilie-Nemedi" userId="c5ffad915e5e9439" providerId="LiveId" clId="{7C833B37-1480-BC4E-B657-21B37835A78E}" dt="2023-02-24T21:56:51.408" v="18" actId="1076"/>
      <pc:docMkLst>
        <pc:docMk/>
      </pc:docMkLst>
      <pc:sldChg chg="del">
        <pc:chgData name="Iulian Ilie-Nemedi" userId="c5ffad915e5e9439" providerId="LiveId" clId="{7C833B37-1480-BC4E-B657-21B37835A78E}" dt="2023-02-24T21:54:18.250" v="0" actId="2696"/>
        <pc:sldMkLst>
          <pc:docMk/>
          <pc:sldMk cId="459170904" sldId="362"/>
        </pc:sldMkLst>
      </pc:sldChg>
      <pc:sldChg chg="add">
        <pc:chgData name="Iulian Ilie-Nemedi" userId="c5ffad915e5e9439" providerId="LiveId" clId="{7C833B37-1480-BC4E-B657-21B37835A78E}" dt="2023-02-24T21:54:53.203" v="1"/>
        <pc:sldMkLst>
          <pc:docMk/>
          <pc:sldMk cId="2352598445" sldId="362"/>
        </pc:sldMkLst>
      </pc:sldChg>
      <pc:sldChg chg="addSp modSp add mod">
        <pc:chgData name="Iulian Ilie-Nemedi" userId="c5ffad915e5e9439" providerId="LiveId" clId="{7C833B37-1480-BC4E-B657-21B37835A78E}" dt="2023-02-24T21:56:51.408" v="18" actId="1076"/>
        <pc:sldMkLst>
          <pc:docMk/>
          <pc:sldMk cId="421380814" sldId="469"/>
        </pc:sldMkLst>
      </pc:sldChg>
    </pc:docChg>
  </pc:docChgLst>
  <pc:docChgLst>
    <pc:chgData name="Iulian Ilie-Nemedi" userId="c5ffad915e5e9439" providerId="LiveId" clId="{443F2596-BE47-4AE2-92D2-3F7B953AC6CA}"/>
    <pc:docChg chg="addSld modSld">
      <pc:chgData name="Iulian Ilie-Nemedi" userId="c5ffad915e5e9439" providerId="LiveId" clId="{443F2596-BE47-4AE2-92D2-3F7B953AC6CA}" dt="2025-02-24T08:57:07.279" v="0"/>
      <pc:docMkLst>
        <pc:docMk/>
      </pc:docMkLst>
      <pc:sldChg chg="add">
        <pc:chgData name="Iulian Ilie-Nemedi" userId="c5ffad915e5e9439" providerId="LiveId" clId="{443F2596-BE47-4AE2-92D2-3F7B953AC6CA}" dt="2025-02-24T08:57:07.279" v="0"/>
        <pc:sldMkLst>
          <pc:docMk/>
          <pc:sldMk cId="2992511947" sldId="53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DCC7D9-4B34-4F85-9DAE-2C3C476C1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9C2724-FF66-4AEC-986C-F1ECF4911B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763208-4D5B-44C4-A045-6495A8B44929}" type="datetimeFigureOut">
              <a:rPr lang="en-US" smtClean="0"/>
              <a:t>2/24/2025</a:t>
            </a:fld>
            <a:endParaRPr lang="en-US"/>
          </a:p>
        </p:txBody>
      </p:sp>
      <p:sp>
        <p:nvSpPr>
          <p:cNvPr id="4" name="Footer Placeholder 3">
            <a:extLst>
              <a:ext uri="{FF2B5EF4-FFF2-40B4-BE49-F238E27FC236}">
                <a16:creationId xmlns:a16="http://schemas.microsoft.com/office/drawing/2014/main" id="{85C0D9D7-F7F2-409A-89D5-542D106E9A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E35BE0-0675-46A0-81BD-572D42AE4E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1A1B75-E75A-491C-95D1-D70845B2433F}" type="slidenum">
              <a:rPr lang="en-US" smtClean="0"/>
              <a:t>‹#›</a:t>
            </a:fld>
            <a:endParaRPr lang="en-US"/>
          </a:p>
        </p:txBody>
      </p:sp>
    </p:spTree>
    <p:extLst>
      <p:ext uri="{BB962C8B-B14F-4D97-AF65-F5344CB8AC3E}">
        <p14:creationId xmlns:p14="http://schemas.microsoft.com/office/powerpoint/2010/main" val="2411924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8048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0854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5127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67587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9116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52209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2113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3989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47851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6406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82914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47945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9564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20216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05898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2241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596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82840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32264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95154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0893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1857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2237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22307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78008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02389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89596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9394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75525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36439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75835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56289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03973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91646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68628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02594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73516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58148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81243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06491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15432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471899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05224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62856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52519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340041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87810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262652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475424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205574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88696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255664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701904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723918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3533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597457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63072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30367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8934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0378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C080B99-07D2-4EFE-919F-8D441B19CBAE}"/>
              </a:ext>
            </a:extLst>
          </p:cNvPr>
          <p:cNvSpPr>
            <a:spLocks noGrp="1"/>
          </p:cNvSpPr>
          <p:nvPr>
            <p:ph type="pic" sz="quarter" idx="13"/>
          </p:nvPr>
        </p:nvSpPr>
        <p:spPr>
          <a:xfrm>
            <a:off x="3" y="0"/>
            <a:ext cx="12191994" cy="4159244"/>
          </a:xfrm>
          <a:custGeom>
            <a:avLst/>
            <a:gdLst>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675237 w 12191994"/>
              <a:gd name="connsiteY3" fmla="*/ 4200953 h 4242819"/>
              <a:gd name="connsiteX4" fmla="*/ 3622991 w 12191994"/>
              <a:gd name="connsiteY4" fmla="*/ 4204420 h 4242819"/>
              <a:gd name="connsiteX5" fmla="*/ 3510832 w 12191994"/>
              <a:gd name="connsiteY5" fmla="*/ 4208872 h 4242819"/>
              <a:gd name="connsiteX6" fmla="*/ 0 w 12191994"/>
              <a:gd name="connsiteY6" fmla="*/ 4156678 h 4242819"/>
              <a:gd name="connsiteX7" fmla="*/ 61025 w 12191994"/>
              <a:gd name="connsiteY7" fmla="*/ 4162195 h 4242819"/>
              <a:gd name="connsiteX8" fmla="*/ 2166125 w 12191994"/>
              <a:gd name="connsiteY8" fmla="*/ 4242818 h 4242819"/>
              <a:gd name="connsiteX9" fmla="*/ 2166418 w 12191994"/>
              <a:gd name="connsiteY9" fmla="*/ 4242815 h 4242819"/>
              <a:gd name="connsiteX10" fmla="*/ 2166128 w 12191994"/>
              <a:gd name="connsiteY10" fmla="*/ 4242819 h 4242819"/>
              <a:gd name="connsiteX11" fmla="*/ 61028 w 12191994"/>
              <a:gd name="connsiteY11" fmla="*/ 4162196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61028 w 12191994"/>
              <a:gd name="connsiteY13" fmla="*/ 4162196 h 4242819"/>
              <a:gd name="connsiteX14" fmla="*/ 0 w 12191994"/>
              <a:gd name="connsiteY14" fmla="*/ 4156679 h 4242819"/>
              <a:gd name="connsiteX15" fmla="*/ 0 w 12191994"/>
              <a:gd name="connsiteY15" fmla="*/ 0 h 4242819"/>
              <a:gd name="connsiteX16" fmla="*/ 12191994 w 12191994"/>
              <a:gd name="connsiteY16" fmla="*/ 0 h 4242819"/>
              <a:gd name="connsiteX17" fmla="*/ 12191994 w 12191994"/>
              <a:gd name="connsiteY17" fmla="*/ 2062010 h 4242819"/>
              <a:gd name="connsiteX18" fmla="*/ 12172138 w 12191994"/>
              <a:gd name="connsiteY18" fmla="*/ 2073270 h 4242819"/>
              <a:gd name="connsiteX19" fmla="*/ 4335530 w 12191994"/>
              <a:gd name="connsiteY19" fmla="*/ 4157144 h 4242819"/>
              <a:gd name="connsiteX20" fmla="*/ 4303869 w 12191994"/>
              <a:gd name="connsiteY20" fmla="*/ 4159244 h 4242819"/>
              <a:gd name="connsiteX21" fmla="*/ 4393550 w 12191994"/>
              <a:gd name="connsiteY21" fmla="*/ 4151137 h 4242819"/>
              <a:gd name="connsiteX22" fmla="*/ 4199670 w 12191994"/>
              <a:gd name="connsiteY22" fmla="*/ 4117929 h 4242819"/>
              <a:gd name="connsiteX23" fmla="*/ 500184 w 12191994"/>
              <a:gd name="connsiteY23" fmla="*/ 3043554 h 4242819"/>
              <a:gd name="connsiteX24" fmla="*/ 0 w 12191994"/>
              <a:gd name="connsiteY24" fmla="*/ 2813437 h 4242819"/>
              <a:gd name="connsiteX25" fmla="*/ 0 w 12191994"/>
              <a:gd name="connsiteY25"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0 w 12191994"/>
              <a:gd name="connsiteY13" fmla="*/ 4156679 h 4242819"/>
              <a:gd name="connsiteX14" fmla="*/ 0 w 12191994"/>
              <a:gd name="connsiteY14" fmla="*/ 0 h 4242819"/>
              <a:gd name="connsiteX15" fmla="*/ 12191994 w 12191994"/>
              <a:gd name="connsiteY15" fmla="*/ 0 h 4242819"/>
              <a:gd name="connsiteX16" fmla="*/ 12191994 w 12191994"/>
              <a:gd name="connsiteY16" fmla="*/ 2062010 h 4242819"/>
              <a:gd name="connsiteX17" fmla="*/ 12172138 w 12191994"/>
              <a:gd name="connsiteY17" fmla="*/ 2073270 h 4242819"/>
              <a:gd name="connsiteX18" fmla="*/ 4335530 w 12191994"/>
              <a:gd name="connsiteY18" fmla="*/ 4157144 h 4242819"/>
              <a:gd name="connsiteX19" fmla="*/ 4303869 w 12191994"/>
              <a:gd name="connsiteY19" fmla="*/ 4159244 h 4242819"/>
              <a:gd name="connsiteX20" fmla="*/ 4393550 w 12191994"/>
              <a:gd name="connsiteY20" fmla="*/ 4151137 h 4242819"/>
              <a:gd name="connsiteX21" fmla="*/ 4199670 w 12191994"/>
              <a:gd name="connsiteY21" fmla="*/ 4117929 h 4242819"/>
              <a:gd name="connsiteX22" fmla="*/ 500184 w 12191994"/>
              <a:gd name="connsiteY22" fmla="*/ 3043554 h 4242819"/>
              <a:gd name="connsiteX23" fmla="*/ 0 w 12191994"/>
              <a:gd name="connsiteY23" fmla="*/ 2813437 h 4242819"/>
              <a:gd name="connsiteX24" fmla="*/ 0 w 12191994"/>
              <a:gd name="connsiteY24"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23" fmla="*/ 0 w 12191994"/>
              <a:gd name="connsiteY23"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2166128 w 12191994"/>
              <a:gd name="connsiteY8" fmla="*/ 424281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0 h 4242819"/>
              <a:gd name="connsiteX13" fmla="*/ 12191994 w 12191994"/>
              <a:gd name="connsiteY13" fmla="*/ 0 h 4242819"/>
              <a:gd name="connsiteX14" fmla="*/ 12191994 w 12191994"/>
              <a:gd name="connsiteY14" fmla="*/ 2062010 h 4242819"/>
              <a:gd name="connsiteX15" fmla="*/ 12172138 w 12191994"/>
              <a:gd name="connsiteY15" fmla="*/ 2073270 h 4242819"/>
              <a:gd name="connsiteX16" fmla="*/ 4335530 w 12191994"/>
              <a:gd name="connsiteY16" fmla="*/ 4157144 h 4242819"/>
              <a:gd name="connsiteX17" fmla="*/ 4303869 w 12191994"/>
              <a:gd name="connsiteY17" fmla="*/ 4159244 h 4242819"/>
              <a:gd name="connsiteX18" fmla="*/ 4393550 w 12191994"/>
              <a:gd name="connsiteY18" fmla="*/ 4151137 h 4242819"/>
              <a:gd name="connsiteX19" fmla="*/ 4199670 w 12191994"/>
              <a:gd name="connsiteY19" fmla="*/ 4117929 h 4242819"/>
              <a:gd name="connsiteX20" fmla="*/ 500184 w 12191994"/>
              <a:gd name="connsiteY20" fmla="*/ 3043554 h 4242819"/>
              <a:gd name="connsiteX21" fmla="*/ 0 w 12191994"/>
              <a:gd name="connsiteY21" fmla="*/ 2813437 h 4242819"/>
              <a:gd name="connsiteX22" fmla="*/ 0 w 12191994"/>
              <a:gd name="connsiteY22" fmla="*/ 0 h 4242819"/>
              <a:gd name="connsiteX0" fmla="*/ 3009998 w 12191994"/>
              <a:gd name="connsiteY0" fmla="*/ 4228754 h 4242818"/>
              <a:gd name="connsiteX1" fmla="*/ 2899539 w 12191994"/>
              <a:gd name="connsiteY1" fmla="*/ 4233139 h 4242818"/>
              <a:gd name="connsiteX2" fmla="*/ 2823072 w 12191994"/>
              <a:gd name="connsiteY2" fmla="*/ 4234148 h 4242818"/>
              <a:gd name="connsiteX3" fmla="*/ 3009998 w 12191994"/>
              <a:gd name="connsiteY3" fmla="*/ 4228754 h 4242818"/>
              <a:gd name="connsiteX4" fmla="*/ 3675237 w 12191994"/>
              <a:gd name="connsiteY4" fmla="*/ 4200953 h 4242818"/>
              <a:gd name="connsiteX5" fmla="*/ 3622991 w 12191994"/>
              <a:gd name="connsiteY5" fmla="*/ 4204420 h 4242818"/>
              <a:gd name="connsiteX6" fmla="*/ 3510832 w 12191994"/>
              <a:gd name="connsiteY6" fmla="*/ 4208872 h 4242818"/>
              <a:gd name="connsiteX7" fmla="*/ 3675237 w 12191994"/>
              <a:gd name="connsiteY7" fmla="*/ 4200953 h 4242818"/>
              <a:gd name="connsiteX8" fmla="*/ 2166418 w 12191994"/>
              <a:gd name="connsiteY8" fmla="*/ 4242815 h 4242818"/>
              <a:gd name="connsiteX9" fmla="*/ 2166125 w 12191994"/>
              <a:gd name="connsiteY9" fmla="*/ 4242818 h 4242818"/>
              <a:gd name="connsiteX10" fmla="*/ 2166418 w 12191994"/>
              <a:gd name="connsiteY10" fmla="*/ 4242815 h 4242818"/>
              <a:gd name="connsiteX11" fmla="*/ 0 w 12191994"/>
              <a:gd name="connsiteY11" fmla="*/ 0 h 4242818"/>
              <a:gd name="connsiteX12" fmla="*/ 12191994 w 12191994"/>
              <a:gd name="connsiteY12" fmla="*/ 0 h 4242818"/>
              <a:gd name="connsiteX13" fmla="*/ 12191994 w 12191994"/>
              <a:gd name="connsiteY13" fmla="*/ 2062010 h 4242818"/>
              <a:gd name="connsiteX14" fmla="*/ 12172138 w 12191994"/>
              <a:gd name="connsiteY14" fmla="*/ 2073270 h 4242818"/>
              <a:gd name="connsiteX15" fmla="*/ 4335530 w 12191994"/>
              <a:gd name="connsiteY15" fmla="*/ 4157144 h 4242818"/>
              <a:gd name="connsiteX16" fmla="*/ 4303869 w 12191994"/>
              <a:gd name="connsiteY16" fmla="*/ 4159244 h 4242818"/>
              <a:gd name="connsiteX17" fmla="*/ 4393550 w 12191994"/>
              <a:gd name="connsiteY17" fmla="*/ 4151137 h 4242818"/>
              <a:gd name="connsiteX18" fmla="*/ 4199670 w 12191994"/>
              <a:gd name="connsiteY18" fmla="*/ 4117929 h 4242818"/>
              <a:gd name="connsiteX19" fmla="*/ 500184 w 12191994"/>
              <a:gd name="connsiteY19" fmla="*/ 3043554 h 4242818"/>
              <a:gd name="connsiteX20" fmla="*/ 0 w 12191994"/>
              <a:gd name="connsiteY20" fmla="*/ 2813437 h 4242818"/>
              <a:gd name="connsiteX21" fmla="*/ 0 w 12191994"/>
              <a:gd name="connsiteY21" fmla="*/ 0 h 4242818"/>
              <a:gd name="connsiteX0" fmla="*/ 3009998 w 12191994"/>
              <a:gd name="connsiteY0" fmla="*/ 4228754 h 4234148"/>
              <a:gd name="connsiteX1" fmla="*/ 2899539 w 12191994"/>
              <a:gd name="connsiteY1" fmla="*/ 4233139 h 4234148"/>
              <a:gd name="connsiteX2" fmla="*/ 2823072 w 12191994"/>
              <a:gd name="connsiteY2" fmla="*/ 4234148 h 4234148"/>
              <a:gd name="connsiteX3" fmla="*/ 3009998 w 12191994"/>
              <a:gd name="connsiteY3" fmla="*/ 4228754 h 4234148"/>
              <a:gd name="connsiteX4" fmla="*/ 3675237 w 12191994"/>
              <a:gd name="connsiteY4" fmla="*/ 4200953 h 4234148"/>
              <a:gd name="connsiteX5" fmla="*/ 3622991 w 12191994"/>
              <a:gd name="connsiteY5" fmla="*/ 4204420 h 4234148"/>
              <a:gd name="connsiteX6" fmla="*/ 3510832 w 12191994"/>
              <a:gd name="connsiteY6" fmla="*/ 4208872 h 4234148"/>
              <a:gd name="connsiteX7" fmla="*/ 3675237 w 12191994"/>
              <a:gd name="connsiteY7" fmla="*/ 4200953 h 4234148"/>
              <a:gd name="connsiteX8" fmla="*/ 0 w 12191994"/>
              <a:gd name="connsiteY8" fmla="*/ 0 h 4234148"/>
              <a:gd name="connsiteX9" fmla="*/ 12191994 w 12191994"/>
              <a:gd name="connsiteY9" fmla="*/ 0 h 4234148"/>
              <a:gd name="connsiteX10" fmla="*/ 12191994 w 12191994"/>
              <a:gd name="connsiteY10" fmla="*/ 2062010 h 4234148"/>
              <a:gd name="connsiteX11" fmla="*/ 12172138 w 12191994"/>
              <a:gd name="connsiteY11" fmla="*/ 2073270 h 4234148"/>
              <a:gd name="connsiteX12" fmla="*/ 4335530 w 12191994"/>
              <a:gd name="connsiteY12" fmla="*/ 4157144 h 4234148"/>
              <a:gd name="connsiteX13" fmla="*/ 4303869 w 12191994"/>
              <a:gd name="connsiteY13" fmla="*/ 4159244 h 4234148"/>
              <a:gd name="connsiteX14" fmla="*/ 4393550 w 12191994"/>
              <a:gd name="connsiteY14" fmla="*/ 4151137 h 4234148"/>
              <a:gd name="connsiteX15" fmla="*/ 4199670 w 12191994"/>
              <a:gd name="connsiteY15" fmla="*/ 4117929 h 4234148"/>
              <a:gd name="connsiteX16" fmla="*/ 500184 w 12191994"/>
              <a:gd name="connsiteY16" fmla="*/ 3043554 h 4234148"/>
              <a:gd name="connsiteX17" fmla="*/ 0 w 12191994"/>
              <a:gd name="connsiteY17" fmla="*/ 2813437 h 4234148"/>
              <a:gd name="connsiteX18" fmla="*/ 0 w 12191994"/>
              <a:gd name="connsiteY18" fmla="*/ 0 h 4234148"/>
              <a:gd name="connsiteX0" fmla="*/ 3009998 w 12191994"/>
              <a:gd name="connsiteY0" fmla="*/ 4228754 h 4233139"/>
              <a:gd name="connsiteX1" fmla="*/ 2899539 w 12191994"/>
              <a:gd name="connsiteY1" fmla="*/ 4233139 h 4233139"/>
              <a:gd name="connsiteX2" fmla="*/ 3009998 w 12191994"/>
              <a:gd name="connsiteY2" fmla="*/ 4228754 h 4233139"/>
              <a:gd name="connsiteX3" fmla="*/ 3675237 w 12191994"/>
              <a:gd name="connsiteY3" fmla="*/ 4200953 h 4233139"/>
              <a:gd name="connsiteX4" fmla="*/ 3622991 w 12191994"/>
              <a:gd name="connsiteY4" fmla="*/ 4204420 h 4233139"/>
              <a:gd name="connsiteX5" fmla="*/ 3510832 w 12191994"/>
              <a:gd name="connsiteY5" fmla="*/ 4208872 h 4233139"/>
              <a:gd name="connsiteX6" fmla="*/ 3675237 w 12191994"/>
              <a:gd name="connsiteY6" fmla="*/ 4200953 h 4233139"/>
              <a:gd name="connsiteX7" fmla="*/ 0 w 12191994"/>
              <a:gd name="connsiteY7" fmla="*/ 0 h 4233139"/>
              <a:gd name="connsiteX8" fmla="*/ 12191994 w 12191994"/>
              <a:gd name="connsiteY8" fmla="*/ 0 h 4233139"/>
              <a:gd name="connsiteX9" fmla="*/ 12191994 w 12191994"/>
              <a:gd name="connsiteY9" fmla="*/ 2062010 h 4233139"/>
              <a:gd name="connsiteX10" fmla="*/ 12172138 w 12191994"/>
              <a:gd name="connsiteY10" fmla="*/ 2073270 h 4233139"/>
              <a:gd name="connsiteX11" fmla="*/ 4335530 w 12191994"/>
              <a:gd name="connsiteY11" fmla="*/ 4157144 h 4233139"/>
              <a:gd name="connsiteX12" fmla="*/ 4303869 w 12191994"/>
              <a:gd name="connsiteY12" fmla="*/ 4159244 h 4233139"/>
              <a:gd name="connsiteX13" fmla="*/ 4393550 w 12191994"/>
              <a:gd name="connsiteY13" fmla="*/ 4151137 h 4233139"/>
              <a:gd name="connsiteX14" fmla="*/ 4199670 w 12191994"/>
              <a:gd name="connsiteY14" fmla="*/ 4117929 h 4233139"/>
              <a:gd name="connsiteX15" fmla="*/ 500184 w 12191994"/>
              <a:gd name="connsiteY15" fmla="*/ 3043554 h 4233139"/>
              <a:gd name="connsiteX16" fmla="*/ 0 w 12191994"/>
              <a:gd name="connsiteY16" fmla="*/ 2813437 h 4233139"/>
              <a:gd name="connsiteX17" fmla="*/ 0 w 12191994"/>
              <a:gd name="connsiteY17" fmla="*/ 0 h 4233139"/>
              <a:gd name="connsiteX0" fmla="*/ 3675237 w 12191994"/>
              <a:gd name="connsiteY0" fmla="*/ 4200953 h 4208872"/>
              <a:gd name="connsiteX1" fmla="*/ 3622991 w 12191994"/>
              <a:gd name="connsiteY1" fmla="*/ 4204420 h 4208872"/>
              <a:gd name="connsiteX2" fmla="*/ 3510832 w 12191994"/>
              <a:gd name="connsiteY2" fmla="*/ 4208872 h 4208872"/>
              <a:gd name="connsiteX3" fmla="*/ 3675237 w 12191994"/>
              <a:gd name="connsiteY3" fmla="*/ 4200953 h 4208872"/>
              <a:gd name="connsiteX4" fmla="*/ 0 w 12191994"/>
              <a:gd name="connsiteY4" fmla="*/ 0 h 4208872"/>
              <a:gd name="connsiteX5" fmla="*/ 12191994 w 12191994"/>
              <a:gd name="connsiteY5" fmla="*/ 0 h 4208872"/>
              <a:gd name="connsiteX6" fmla="*/ 12191994 w 12191994"/>
              <a:gd name="connsiteY6" fmla="*/ 2062010 h 4208872"/>
              <a:gd name="connsiteX7" fmla="*/ 12172138 w 12191994"/>
              <a:gd name="connsiteY7" fmla="*/ 2073270 h 4208872"/>
              <a:gd name="connsiteX8" fmla="*/ 4335530 w 12191994"/>
              <a:gd name="connsiteY8" fmla="*/ 4157144 h 4208872"/>
              <a:gd name="connsiteX9" fmla="*/ 4303869 w 12191994"/>
              <a:gd name="connsiteY9" fmla="*/ 4159244 h 4208872"/>
              <a:gd name="connsiteX10" fmla="*/ 4393550 w 12191994"/>
              <a:gd name="connsiteY10" fmla="*/ 4151137 h 4208872"/>
              <a:gd name="connsiteX11" fmla="*/ 4199670 w 12191994"/>
              <a:gd name="connsiteY11" fmla="*/ 4117929 h 4208872"/>
              <a:gd name="connsiteX12" fmla="*/ 500184 w 12191994"/>
              <a:gd name="connsiteY12" fmla="*/ 3043554 h 4208872"/>
              <a:gd name="connsiteX13" fmla="*/ 0 w 12191994"/>
              <a:gd name="connsiteY13" fmla="*/ 2813437 h 4208872"/>
              <a:gd name="connsiteX14" fmla="*/ 0 w 12191994"/>
              <a:gd name="connsiteY14" fmla="*/ 0 h 4208872"/>
              <a:gd name="connsiteX0" fmla="*/ 3675237 w 12191994"/>
              <a:gd name="connsiteY0" fmla="*/ 4200953 h 4204420"/>
              <a:gd name="connsiteX1" fmla="*/ 3622991 w 12191994"/>
              <a:gd name="connsiteY1" fmla="*/ 4204420 h 4204420"/>
              <a:gd name="connsiteX2" fmla="*/ 3675237 w 12191994"/>
              <a:gd name="connsiteY2" fmla="*/ 4200953 h 4204420"/>
              <a:gd name="connsiteX3" fmla="*/ 0 w 12191994"/>
              <a:gd name="connsiteY3" fmla="*/ 0 h 4204420"/>
              <a:gd name="connsiteX4" fmla="*/ 12191994 w 12191994"/>
              <a:gd name="connsiteY4" fmla="*/ 0 h 4204420"/>
              <a:gd name="connsiteX5" fmla="*/ 12191994 w 12191994"/>
              <a:gd name="connsiteY5" fmla="*/ 2062010 h 4204420"/>
              <a:gd name="connsiteX6" fmla="*/ 12172138 w 12191994"/>
              <a:gd name="connsiteY6" fmla="*/ 2073270 h 4204420"/>
              <a:gd name="connsiteX7" fmla="*/ 4335530 w 12191994"/>
              <a:gd name="connsiteY7" fmla="*/ 4157144 h 4204420"/>
              <a:gd name="connsiteX8" fmla="*/ 4303869 w 12191994"/>
              <a:gd name="connsiteY8" fmla="*/ 4159244 h 4204420"/>
              <a:gd name="connsiteX9" fmla="*/ 4393550 w 12191994"/>
              <a:gd name="connsiteY9" fmla="*/ 4151137 h 4204420"/>
              <a:gd name="connsiteX10" fmla="*/ 4199670 w 12191994"/>
              <a:gd name="connsiteY10" fmla="*/ 4117929 h 4204420"/>
              <a:gd name="connsiteX11" fmla="*/ 500184 w 12191994"/>
              <a:gd name="connsiteY11" fmla="*/ 3043554 h 4204420"/>
              <a:gd name="connsiteX12" fmla="*/ 0 w 12191994"/>
              <a:gd name="connsiteY12" fmla="*/ 2813437 h 4204420"/>
              <a:gd name="connsiteX13" fmla="*/ 0 w 12191994"/>
              <a:gd name="connsiteY13" fmla="*/ 0 h 4204420"/>
              <a:gd name="connsiteX0" fmla="*/ 0 w 12191994"/>
              <a:gd name="connsiteY0" fmla="*/ 0 h 4159244"/>
              <a:gd name="connsiteX1" fmla="*/ 12191994 w 12191994"/>
              <a:gd name="connsiteY1" fmla="*/ 0 h 4159244"/>
              <a:gd name="connsiteX2" fmla="*/ 12191994 w 12191994"/>
              <a:gd name="connsiteY2" fmla="*/ 2062010 h 4159244"/>
              <a:gd name="connsiteX3" fmla="*/ 12172138 w 12191994"/>
              <a:gd name="connsiteY3" fmla="*/ 2073270 h 4159244"/>
              <a:gd name="connsiteX4" fmla="*/ 4335530 w 12191994"/>
              <a:gd name="connsiteY4" fmla="*/ 4157144 h 4159244"/>
              <a:gd name="connsiteX5" fmla="*/ 4303869 w 12191994"/>
              <a:gd name="connsiteY5" fmla="*/ 4159244 h 4159244"/>
              <a:gd name="connsiteX6" fmla="*/ 4393550 w 12191994"/>
              <a:gd name="connsiteY6" fmla="*/ 4151137 h 4159244"/>
              <a:gd name="connsiteX7" fmla="*/ 4199670 w 12191994"/>
              <a:gd name="connsiteY7" fmla="*/ 4117929 h 4159244"/>
              <a:gd name="connsiteX8" fmla="*/ 500184 w 12191994"/>
              <a:gd name="connsiteY8" fmla="*/ 3043554 h 4159244"/>
              <a:gd name="connsiteX9" fmla="*/ 0 w 12191994"/>
              <a:gd name="connsiteY9" fmla="*/ 2813437 h 4159244"/>
              <a:gd name="connsiteX10" fmla="*/ 0 w 12191994"/>
              <a:gd name="connsiteY10" fmla="*/ 0 h 41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4" h="4159244">
                <a:moveTo>
                  <a:pt x="0" y="0"/>
                </a:moveTo>
                <a:lnTo>
                  <a:pt x="12191994" y="0"/>
                </a:lnTo>
                <a:lnTo>
                  <a:pt x="12191994" y="2062010"/>
                </a:lnTo>
                <a:lnTo>
                  <a:pt x="12172138" y="2073270"/>
                </a:lnTo>
                <a:cubicBezTo>
                  <a:pt x="10126645" y="3159296"/>
                  <a:pt x="7398182" y="3912771"/>
                  <a:pt x="4335530" y="4157144"/>
                </a:cubicBezTo>
                <a:lnTo>
                  <a:pt x="4303869" y="4159244"/>
                </a:lnTo>
                <a:lnTo>
                  <a:pt x="4393550" y="4151137"/>
                </a:lnTo>
                <a:lnTo>
                  <a:pt x="4199670" y="4117929"/>
                </a:lnTo>
                <a:cubicBezTo>
                  <a:pt x="2842546" y="3866392"/>
                  <a:pt x="1594227" y="3500596"/>
                  <a:pt x="500184" y="3043554"/>
                </a:cubicBezTo>
                <a:lnTo>
                  <a:pt x="0" y="2813437"/>
                </a:lnTo>
                <a:lnTo>
                  <a:pt x="0" y="0"/>
                </a:lnTo>
                <a:close/>
              </a:path>
            </a:pathLst>
          </a:custGeom>
        </p:spPr>
        <p:txBody>
          <a:bodyPr wrap="square">
            <a:noAutofit/>
          </a:bodyPr>
          <a:lstStyle/>
          <a:p>
            <a:r>
              <a:rPr lang="en-US"/>
              <a:t>Click icon to add picture</a:t>
            </a:r>
          </a:p>
        </p:txBody>
      </p:sp>
      <p:sp>
        <p:nvSpPr>
          <p:cNvPr id="9" name="Freeform: Shape 8">
            <a:extLst>
              <a:ext uri="{FF2B5EF4-FFF2-40B4-BE49-F238E27FC236}">
                <a16:creationId xmlns:a16="http://schemas.microsoft.com/office/drawing/2014/main" id="{95A8ECF8-9EC0-4371-9073-B718C78D330B}"/>
              </a:ext>
            </a:extLst>
          </p:cNvPr>
          <p:cNvSpPr/>
          <p:nvPr userDrawn="1"/>
        </p:nvSpPr>
        <p:spPr>
          <a:xfrm>
            <a:off x="5987168" y="6021954"/>
            <a:ext cx="6204832" cy="836047"/>
          </a:xfrm>
          <a:custGeom>
            <a:avLst/>
            <a:gdLst>
              <a:gd name="connsiteX0" fmla="*/ 0 w 6204832"/>
              <a:gd name="connsiteY0" fmla="*/ 0 h 836047"/>
              <a:gd name="connsiteX1" fmla="*/ 304730 w 6204832"/>
              <a:gd name="connsiteY1" fmla="*/ 38149 h 836047"/>
              <a:gd name="connsiteX2" fmla="*/ 3397819 w 6204832"/>
              <a:gd name="connsiteY2" fmla="*/ 210757 h 836047"/>
              <a:gd name="connsiteX3" fmla="*/ 5889052 w 6204832"/>
              <a:gd name="connsiteY3" fmla="*/ 99488 h 836047"/>
              <a:gd name="connsiteX4" fmla="*/ 6204832 w 6204832"/>
              <a:gd name="connsiteY4" fmla="*/ 63660 h 836047"/>
              <a:gd name="connsiteX5" fmla="*/ 6204832 w 6204832"/>
              <a:gd name="connsiteY5" fmla="*/ 741992 h 836047"/>
              <a:gd name="connsiteX6" fmla="*/ 6204831 w 6204832"/>
              <a:gd name="connsiteY6" fmla="*/ 741992 h 836047"/>
              <a:gd name="connsiteX7" fmla="*/ 6204831 w 6204832"/>
              <a:gd name="connsiteY7" fmla="*/ 836047 h 836047"/>
              <a:gd name="connsiteX8" fmla="*/ 2954095 w 6204832"/>
              <a:gd name="connsiteY8" fmla="*/ 836047 h 836047"/>
              <a:gd name="connsiteX9" fmla="*/ 2930417 w 6204832"/>
              <a:gd name="connsiteY9" fmla="*/ 833175 h 836047"/>
              <a:gd name="connsiteX10" fmla="*/ 165022 w 6204832"/>
              <a:gd name="connsiteY10" fmla="*/ 73132 h 83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4832" h="836047">
                <a:moveTo>
                  <a:pt x="0" y="0"/>
                </a:moveTo>
                <a:lnTo>
                  <a:pt x="304730" y="38149"/>
                </a:lnTo>
                <a:cubicBezTo>
                  <a:pt x="1300024" y="151139"/>
                  <a:pt x="2335168" y="210757"/>
                  <a:pt x="3397819" y="210757"/>
                </a:cubicBezTo>
                <a:cubicBezTo>
                  <a:pt x="4247941" y="210757"/>
                  <a:pt x="5080458" y="172602"/>
                  <a:pt x="5889052" y="99488"/>
                </a:cubicBezTo>
                <a:lnTo>
                  <a:pt x="6204832" y="63660"/>
                </a:lnTo>
                <a:lnTo>
                  <a:pt x="6204832" y="741992"/>
                </a:lnTo>
                <a:lnTo>
                  <a:pt x="6204831" y="741992"/>
                </a:lnTo>
                <a:lnTo>
                  <a:pt x="6204831" y="836047"/>
                </a:lnTo>
                <a:lnTo>
                  <a:pt x="2954095" y="836047"/>
                </a:lnTo>
                <a:lnTo>
                  <a:pt x="2930417" y="833175"/>
                </a:lnTo>
                <a:cubicBezTo>
                  <a:pt x="1933531" y="687458"/>
                  <a:pt x="1000874" y="426847"/>
                  <a:pt x="165022" y="73132"/>
                </a:cubicBezTo>
                <a:close/>
              </a:path>
            </a:pathLst>
          </a:custGeom>
          <a:solidFill>
            <a:srgbClr val="9E9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90A6D83-D876-44E9-844F-067A0C9D2F58}"/>
              </a:ext>
            </a:extLst>
          </p:cNvPr>
          <p:cNvSpPr/>
          <p:nvPr userDrawn="1"/>
        </p:nvSpPr>
        <p:spPr>
          <a:xfrm>
            <a:off x="0" y="2240554"/>
            <a:ext cx="12192000" cy="3861530"/>
          </a:xfrm>
          <a:custGeom>
            <a:avLst/>
            <a:gdLst>
              <a:gd name="connsiteX0" fmla="*/ 4072878 w 4072878"/>
              <a:gd name="connsiteY0" fmla="*/ 0 h 2548371"/>
              <a:gd name="connsiteX1" fmla="*/ 4072878 w 4072878"/>
              <a:gd name="connsiteY1" fmla="*/ 2451296 h 2548371"/>
              <a:gd name="connsiteX2" fmla="*/ 3967388 w 4072878"/>
              <a:gd name="connsiteY2" fmla="*/ 2474940 h 2548371"/>
              <a:gd name="connsiteX3" fmla="*/ 3135163 w 4072878"/>
              <a:gd name="connsiteY3" fmla="*/ 2548371 h 2548371"/>
              <a:gd name="connsiteX4" fmla="*/ 144639 w 4072878"/>
              <a:gd name="connsiteY4" fmla="*/ 1474801 h 2548371"/>
              <a:gd name="connsiteX5" fmla="*/ 0 w 4072878"/>
              <a:gd name="connsiteY5" fmla="*/ 1349511 h 2548371"/>
              <a:gd name="connsiteX6" fmla="*/ 7645 w 4072878"/>
              <a:gd name="connsiteY6" fmla="*/ 1350876 h 2548371"/>
              <a:gd name="connsiteX7" fmla="*/ 723622 w 4072878"/>
              <a:gd name="connsiteY7" fmla="*/ 1405047 h 2548371"/>
              <a:gd name="connsiteX8" fmla="*/ 3884734 w 4072878"/>
              <a:gd name="connsiteY8" fmla="*/ 183710 h 25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878" h="2548371">
                <a:moveTo>
                  <a:pt x="4072878" y="0"/>
                </a:moveTo>
                <a:lnTo>
                  <a:pt x="4072878" y="2451296"/>
                </a:lnTo>
                <a:lnTo>
                  <a:pt x="3967388" y="2474940"/>
                </a:lnTo>
                <a:cubicBezTo>
                  <a:pt x="3697268" y="2523191"/>
                  <a:pt x="3419156" y="2548371"/>
                  <a:pt x="3135163" y="2548371"/>
                </a:cubicBezTo>
                <a:cubicBezTo>
                  <a:pt x="1999192" y="2548371"/>
                  <a:pt x="957318" y="2145483"/>
                  <a:pt x="144639" y="1474801"/>
                </a:cubicBezTo>
                <a:lnTo>
                  <a:pt x="0" y="1349511"/>
                </a:lnTo>
                <a:lnTo>
                  <a:pt x="7645" y="1350876"/>
                </a:lnTo>
                <a:cubicBezTo>
                  <a:pt x="241098" y="1386547"/>
                  <a:pt x="480200" y="1405047"/>
                  <a:pt x="723622" y="1405047"/>
                </a:cubicBezTo>
                <a:cubicBezTo>
                  <a:pt x="1940736" y="1405047"/>
                  <a:pt x="3049826" y="942548"/>
                  <a:pt x="3884734" y="183710"/>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BCC98-1580-4C28-8EDC-0F8AF5CA9843}"/>
              </a:ext>
            </a:extLst>
          </p:cNvPr>
          <p:cNvSpPr>
            <a:spLocks noGrp="1"/>
          </p:cNvSpPr>
          <p:nvPr>
            <p:ph type="ctrTitle"/>
          </p:nvPr>
        </p:nvSpPr>
        <p:spPr>
          <a:xfrm>
            <a:off x="3047997" y="2814638"/>
            <a:ext cx="9144000" cy="2387600"/>
          </a:xfrm>
        </p:spPr>
        <p:txBody>
          <a:bodyPr rIns="365760" anchor="b">
            <a:normAutofit/>
          </a:bodyPr>
          <a:lstStyle>
            <a:lvl1pPr algn="r">
              <a:defRPr sz="4800" b="1"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0EE19115-C742-440E-8A08-171CBD18FEF3}"/>
              </a:ext>
            </a:extLst>
          </p:cNvPr>
          <p:cNvSpPr>
            <a:spLocks noGrp="1"/>
          </p:cNvSpPr>
          <p:nvPr>
            <p:ph type="subTitle" idx="1"/>
          </p:nvPr>
        </p:nvSpPr>
        <p:spPr>
          <a:xfrm>
            <a:off x="3047997" y="5202238"/>
            <a:ext cx="9144000" cy="899846"/>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4707708-0653-4BFE-BDCB-7EDB4C08A37C}"/>
              </a:ext>
            </a:extLst>
          </p:cNvPr>
          <p:cNvSpPr>
            <a:spLocks noGrp="1"/>
          </p:cNvSpPr>
          <p:nvPr>
            <p:ph type="sldNum" sz="quarter" idx="12"/>
          </p:nvPr>
        </p:nvSpPr>
        <p:spPr/>
        <p:txBody>
          <a:bodyPr/>
          <a:lstStyle>
            <a:lvl1pPr>
              <a:defRPr>
                <a:solidFill>
                  <a:schemeClr val="bg1"/>
                </a:solidFill>
              </a:defRPr>
            </a:lvl1pPr>
          </a:lstStyle>
          <a:p>
            <a:fld id="{E505F7C3-4860-4DB0-A451-57EE24F2F70B}" type="slidenum">
              <a:rPr lang="en-US" smtClean="0"/>
              <a:pPr/>
              <a:t>‹#›</a:t>
            </a:fld>
            <a:endParaRPr lang="en-US"/>
          </a:p>
        </p:txBody>
      </p:sp>
    </p:spTree>
    <p:extLst>
      <p:ext uri="{BB962C8B-B14F-4D97-AF65-F5344CB8AC3E}">
        <p14:creationId xmlns:p14="http://schemas.microsoft.com/office/powerpoint/2010/main" val="246697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74A6-9ACF-48E9-94B2-A31C5D9D2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C8485-679C-4CBF-96E0-7B94ACE0FD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9C0E27-1D0F-4482-BEB4-7B35D1308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A8B8C-412F-4976-86BF-302698208513}"/>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6" name="Footer Placeholder 5">
            <a:extLst>
              <a:ext uri="{FF2B5EF4-FFF2-40B4-BE49-F238E27FC236}">
                <a16:creationId xmlns:a16="http://schemas.microsoft.com/office/drawing/2014/main" id="{08285394-D95D-4871-B12A-BAB69CEA1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58251-DB04-4CC3-8D3F-72EFC2D5F12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678192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A641-9EB4-47B3-96C0-8C6296E963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135125-47C4-4402-8ECD-A77221001D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B04F91-84C2-4779-B493-9A846A0B9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BC727-52D8-44D1-9315-E16DC5F804F8}"/>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6" name="Footer Placeholder 5">
            <a:extLst>
              <a:ext uri="{FF2B5EF4-FFF2-40B4-BE49-F238E27FC236}">
                <a16:creationId xmlns:a16="http://schemas.microsoft.com/office/drawing/2014/main" id="{87C021E5-8C17-46A9-941A-D3D45533A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2FAE64-06A5-4DE1-81C2-B4718D5572B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1301897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7C73-0918-49E5-B934-2FDB3935F4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1601DD-4B31-4C85-8BF4-8E25AA335C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922BC-0AD6-44A3-B05F-C1991EE0A086}"/>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5" name="Footer Placeholder 4">
            <a:extLst>
              <a:ext uri="{FF2B5EF4-FFF2-40B4-BE49-F238E27FC236}">
                <a16:creationId xmlns:a16="http://schemas.microsoft.com/office/drawing/2014/main" id="{2B2A789E-B678-4E09-BDB1-7B16B525A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71187-E69A-4C50-93EC-72399E5367E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839301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16490-53E5-4B7C-B69A-D1843F524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64891A-25FC-4192-AC93-F8C596742C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15203-0495-4DDC-A983-D66926B49854}"/>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5" name="Footer Placeholder 4">
            <a:extLst>
              <a:ext uri="{FF2B5EF4-FFF2-40B4-BE49-F238E27FC236}">
                <a16:creationId xmlns:a16="http://schemas.microsoft.com/office/drawing/2014/main" id="{3A300432-3913-4AEC-96D5-1119D47A7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639B-5ED7-488C-9414-EABF4BC85B3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319904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dirty="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271217" y="6121399"/>
            <a:ext cx="3649589" cy="369332"/>
          </a:xfrm>
          <a:prstGeom prst="rect">
            <a:avLst/>
          </a:prstGeom>
          <a:noFill/>
        </p:spPr>
        <p:txBody>
          <a:bodyPr wrap="none" rtlCol="0" anchor="ctr">
            <a:spAutoFit/>
          </a:bodyPr>
          <a:lstStyle/>
          <a:p>
            <a:pPr algn="ctr"/>
            <a:r>
              <a:rPr lang="en-US" sz="1800" dirty="0">
                <a:solidFill>
                  <a:srgbClr val="A5CD00"/>
                </a:solidFill>
              </a:rPr>
              <a:t>T</a:t>
            </a:r>
            <a:r>
              <a:rPr lang="en-US" sz="1800" baseline="0" dirty="0">
                <a:solidFill>
                  <a:srgbClr val="A5CD00"/>
                </a:solidFill>
              </a:rPr>
              <a:t>he free </a:t>
            </a:r>
            <a:r>
              <a:rPr lang="en-US" sz="1800" baseline="0">
                <a:solidFill>
                  <a:srgbClr val="A5CD00"/>
                </a:solidFill>
              </a:rPr>
              <a:t>PowerPoint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1204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838200"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45126" y="-241"/>
            <a:ext cx="12146874"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57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838200" y="15958"/>
            <a:ext cx="1135380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3047997" y="1018598"/>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01017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838200"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45126" y="-241"/>
            <a:ext cx="12146874"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9E9C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838200" y="15958"/>
            <a:ext cx="1135380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3047997" y="1018598"/>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31162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838200"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45126" y="-241"/>
            <a:ext cx="12146874"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838200" y="15958"/>
            <a:ext cx="1135380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3047997" y="1018598"/>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3058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04AC-9159-4934-8481-28CFB4B454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6811C-389E-4C9A-9545-FD7B79A7D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122F26-D929-4224-B7D5-F9CC419EAC0A}"/>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5" name="Footer Placeholder 4">
            <a:extLst>
              <a:ext uri="{FF2B5EF4-FFF2-40B4-BE49-F238E27FC236}">
                <a16:creationId xmlns:a16="http://schemas.microsoft.com/office/drawing/2014/main" id="{F0CEDAD2-3D9E-4B72-AB17-C033F18AF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586D7-6C7E-4A29-AFAD-F8AF921E5ED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29387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26FE-2A1A-42E8-8EB8-E8C2F1FF1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A07FC-5F80-4767-A8D4-75E008AE6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CEDFBF-95C8-482A-B30A-04986A025D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208A8-1524-4742-BDE9-246AD4B9361A}"/>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6" name="Footer Placeholder 5">
            <a:extLst>
              <a:ext uri="{FF2B5EF4-FFF2-40B4-BE49-F238E27FC236}">
                <a16:creationId xmlns:a16="http://schemas.microsoft.com/office/drawing/2014/main" id="{CDB00CFF-B864-4717-99A5-43C9EA075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F6820-5E3F-49A9-8E44-8ECF083F6627}"/>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28491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783B-03A0-409F-8573-D57329B5F5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CB7087-5633-49FA-8485-A981586BC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79E2C-033B-4FBA-A3E2-A445B074AB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9FFF85-E5C7-4BEE-B6C4-60A80C3B6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009E7-C5BE-40E0-9D13-EBAA5DE9AC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01D6F-9B4A-4DA8-874F-D47E161CEACE}"/>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8" name="Footer Placeholder 7">
            <a:extLst>
              <a:ext uri="{FF2B5EF4-FFF2-40B4-BE49-F238E27FC236}">
                <a16:creationId xmlns:a16="http://schemas.microsoft.com/office/drawing/2014/main" id="{DA8F3727-9126-450C-9166-FA163FBC6F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9D302A-A571-4F55-8B61-EA8AB97E626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19641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D749-FDF9-4F94-A421-8EABE30929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264008-8BD8-4542-8DFA-D33857B3EE77}"/>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4" name="Footer Placeholder 3">
            <a:extLst>
              <a:ext uri="{FF2B5EF4-FFF2-40B4-BE49-F238E27FC236}">
                <a16:creationId xmlns:a16="http://schemas.microsoft.com/office/drawing/2014/main" id="{E8B89E25-02BB-4E6D-A193-F5D306FAB9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8C2355-36B6-4F9E-BA79-5CA5E9C4EC0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02914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1EAFB-B6A5-4380-9C39-01D3761D34D0}"/>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3" name="Footer Placeholder 2">
            <a:extLst>
              <a:ext uri="{FF2B5EF4-FFF2-40B4-BE49-F238E27FC236}">
                <a16:creationId xmlns:a16="http://schemas.microsoft.com/office/drawing/2014/main" id="{D7585C40-FDBA-43C0-90CF-DDBB124AF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D6155-F780-4D68-868D-D48E5912A65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60966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4E5A5-FAF5-42E9-A705-A2830C622C10}"/>
              </a:ext>
            </a:extLst>
          </p:cNvPr>
          <p:cNvSpPr>
            <a:spLocks noGrp="1"/>
          </p:cNvSpPr>
          <p:nvPr>
            <p:ph type="title"/>
          </p:nvPr>
        </p:nvSpPr>
        <p:spPr>
          <a:xfrm>
            <a:off x="838200" y="365125"/>
            <a:ext cx="10515600" cy="1325563"/>
          </a:xfrm>
          <a:prstGeom prst="rect">
            <a:avLst/>
          </a:prstGeom>
        </p:spPr>
        <p:txBody>
          <a:bodyPr vert="horz" lIns="91440" tIns="45720" rIns="365760" bIns="45720" rtlCol="0" anchor="b">
            <a:normAutofit/>
          </a:bodyPr>
          <a:lstStyle/>
          <a:p>
            <a:pPr lvl="0" algn="r"/>
            <a:r>
              <a:rPr lang="en-US"/>
              <a:t>Click to edit Master title style</a:t>
            </a:r>
          </a:p>
        </p:txBody>
      </p:sp>
      <p:sp>
        <p:nvSpPr>
          <p:cNvPr id="3" name="Text Placeholder 2">
            <a:extLst>
              <a:ext uri="{FF2B5EF4-FFF2-40B4-BE49-F238E27FC236}">
                <a16:creationId xmlns:a16="http://schemas.microsoft.com/office/drawing/2014/main" id="{78FE322A-EE1B-4EA9-BECD-220E5044D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786965-5A0F-4C0C-9415-32EBA327B7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8FEC338F-E89C-43B8-B0CB-A1D888EA86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360A7CEF-ACB9-4347-8B7A-F5C824194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57921"/>
                </a:solidFill>
              </a:defRPr>
            </a:lvl1pPr>
          </a:lstStyle>
          <a:p>
            <a:fld id="{E505F7C3-4860-4DB0-A451-57EE24F2F70B}" type="slidenum">
              <a:rPr lang="en-US" smtClean="0"/>
              <a:pPr/>
              <a:t>‹#›</a:t>
            </a:fld>
            <a:endParaRPr lang="en-US"/>
          </a:p>
        </p:txBody>
      </p:sp>
    </p:spTree>
    <p:extLst>
      <p:ext uri="{BB962C8B-B14F-4D97-AF65-F5344CB8AC3E}">
        <p14:creationId xmlns:p14="http://schemas.microsoft.com/office/powerpoint/2010/main" val="4247188317"/>
      </p:ext>
    </p:extLst>
  </p:cSld>
  <p:clrMap bg1="lt1" tx1="dk1" bg2="lt2" tx2="dk2" accent1="accent1" accent2="accent2" accent3="accent3" accent4="accent4" accent5="accent5" accent6="accent6" hlink="hlink" folHlink="folHlink"/>
  <p:sldLayoutIdLst>
    <p:sldLayoutId id="2147483771" r:id="rId1"/>
    <p:sldLayoutId id="2147483761" r:id="rId2"/>
    <p:sldLayoutId id="2147483772" r:id="rId3"/>
    <p:sldLayoutId id="2147483773"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l" defTabSz="914400" rtl="0" eaLnBrk="1" latinLnBrk="0" hangingPunct="1">
        <a:lnSpc>
          <a:spcPct val="90000"/>
        </a:lnSpc>
        <a:spcBef>
          <a:spcPct val="0"/>
        </a:spcBef>
        <a:buNone/>
        <a:defRPr lang="en-US" sz="4800" b="1" kern="1200" cap="all" baseline="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00"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1.gif"/></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52.png"/><Relationship Id="rId4" Type="http://schemas.openxmlformats.org/officeDocument/2006/relationships/image" Target="../media/image65.png"/><Relationship Id="rId9"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eg"/></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Rețele</a:t>
            </a:r>
            <a:r>
              <a:rPr lang="en-US" dirty="0"/>
              <a:t> de </a:t>
            </a:r>
            <a:r>
              <a:rPr lang="en-US" dirty="0" err="1"/>
              <a:t>calculatoare</a:t>
            </a:r>
            <a:endParaRPr lang="en-US" dirty="0"/>
          </a:p>
        </p:txBody>
      </p:sp>
      <p:sp>
        <p:nvSpPr>
          <p:cNvPr id="6" name="Subtitle 5"/>
          <p:cNvSpPr>
            <a:spLocks noGrp="1"/>
          </p:cNvSpPr>
          <p:nvPr>
            <p:ph type="subTitle" idx="1"/>
          </p:nvPr>
        </p:nvSpPr>
        <p:spPr/>
        <p:txBody>
          <a:bodyPr/>
          <a:lstStyle/>
          <a:p>
            <a:r>
              <a:rPr lang="en-US" dirty="0" err="1"/>
              <a:t>Nivelul</a:t>
            </a:r>
            <a:r>
              <a:rPr lang="en-US" dirty="0"/>
              <a:t> transport: TCP </a:t>
            </a:r>
            <a:r>
              <a:rPr lang="en-US" dirty="0" err="1"/>
              <a:t>și</a:t>
            </a:r>
            <a:r>
              <a:rPr lang="en-US" dirty="0"/>
              <a:t> UDP</a:t>
            </a:r>
          </a:p>
        </p:txBody>
      </p:sp>
      <p:sp>
        <p:nvSpPr>
          <p:cNvPr id="9" name="Freeform: Shape 8">
            <a:extLst>
              <a:ext uri="{FF2B5EF4-FFF2-40B4-BE49-F238E27FC236}">
                <a16:creationId xmlns:a16="http://schemas.microsoft.com/office/drawing/2014/main" id="{2ECEEFAB-8007-4E30-80A1-6265CA3AF86A}"/>
              </a:ext>
            </a:extLst>
          </p:cNvPr>
          <p:cNvSpPr/>
          <p:nvPr/>
        </p:nvSpPr>
        <p:spPr>
          <a:xfrm>
            <a:off x="3" y="2802836"/>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57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250DA162-CF55-4AD8-B7A6-B7A2DF5DF52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4008" b="24008"/>
          <a:stretch>
            <a:fillRect/>
          </a:stretch>
        </p:blipFill>
        <p:spPr/>
      </p:pic>
      <p:pic>
        <p:nvPicPr>
          <p:cNvPr id="2" name="Picture 1">
            <a:extLst>
              <a:ext uri="{FF2B5EF4-FFF2-40B4-BE49-F238E27FC236}">
                <a16:creationId xmlns:a16="http://schemas.microsoft.com/office/drawing/2014/main" id="{839CE17C-B58E-766D-CF29-F33620684C4F}"/>
              </a:ext>
            </a:extLst>
          </p:cNvPr>
          <p:cNvPicPr>
            <a:picLocks noChangeAspect="1"/>
          </p:cNvPicPr>
          <p:nvPr/>
        </p:nvPicPr>
        <p:blipFill>
          <a:blip r:embed="rId4" cstate="print"/>
          <a:stretch>
            <a:fillRect/>
          </a:stretch>
        </p:blipFill>
        <p:spPr>
          <a:xfrm>
            <a:off x="186531" y="3777247"/>
            <a:ext cx="2674939" cy="2676525"/>
          </a:xfrm>
          <a:prstGeom prst="rect">
            <a:avLst/>
          </a:prstGeom>
          <a:ln>
            <a:noFill/>
          </a:ln>
          <a:effectLst>
            <a:outerShdw blurRad="292100" dist="139700" dir="2700000" algn="tl" rotWithShape="0">
              <a:srgbClr val="333333">
                <a:alpha val="65000"/>
              </a:srgbClr>
            </a:outerShdw>
          </a:effectLst>
        </p:spPr>
      </p:pic>
      <p:pic>
        <p:nvPicPr>
          <p:cNvPr id="3" name="Picture 14" descr="Feather PNG Vector PSD Clipart with Transparent Background Photo for Free  Download: 1000+ Free Download Vector, Image, PNG, PSD Files">
            <a:extLst>
              <a:ext uri="{FF2B5EF4-FFF2-40B4-BE49-F238E27FC236}">
                <a16:creationId xmlns:a16="http://schemas.microsoft.com/office/drawing/2014/main" id="{F11C43CC-0C75-76F5-7071-22822DD7F8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573" y="5418704"/>
            <a:ext cx="1628853" cy="12216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5" descr="http://dice.ase.ro/wp-content/themes/twentyeleven-xili/images/dice.png">
            <a:extLst>
              <a:ext uri="{FF2B5EF4-FFF2-40B4-BE49-F238E27FC236}">
                <a16:creationId xmlns:a16="http://schemas.microsoft.com/office/drawing/2014/main" id="{8E06ECE3-5281-3A03-408A-B1450FD34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779975">
            <a:off x="6614994" y="2055588"/>
            <a:ext cx="1657870" cy="132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ubtitle 5">
            <a:extLst>
              <a:ext uri="{FF2B5EF4-FFF2-40B4-BE49-F238E27FC236}">
                <a16:creationId xmlns:a16="http://schemas.microsoft.com/office/drawing/2014/main" id="{254E740E-778F-0C9D-A62C-5DABA4B2935A}"/>
              </a:ext>
            </a:extLst>
          </p:cNvPr>
          <p:cNvSpPr txBox="1">
            <a:spLocks/>
          </p:cNvSpPr>
          <p:nvPr/>
        </p:nvSpPr>
        <p:spPr>
          <a:xfrm>
            <a:off x="3263771" y="6356652"/>
            <a:ext cx="9144000" cy="501348"/>
          </a:xfrm>
          <a:prstGeom prst="rect">
            <a:avLst/>
          </a:prstGeom>
        </p:spPr>
        <p:txBody>
          <a:bodyPr vert="horz" lIns="91440" tIns="45720" rIns="36576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Iulian Ilie-</a:t>
            </a:r>
            <a:r>
              <a:rPr lang="en-US" dirty="0" err="1"/>
              <a:t>Némedi</a:t>
            </a:r>
            <a:endParaRPr lang="en-US" dirty="0"/>
          </a:p>
        </p:txBody>
      </p:sp>
      <p:sp>
        <p:nvSpPr>
          <p:cNvPr id="10" name="Rectangle 9">
            <a:extLst>
              <a:ext uri="{FF2B5EF4-FFF2-40B4-BE49-F238E27FC236}">
                <a16:creationId xmlns:a16="http://schemas.microsoft.com/office/drawing/2014/main" id="{4E6A3C53-651E-2167-B5C3-CA042D43521A}"/>
              </a:ext>
            </a:extLst>
          </p:cNvPr>
          <p:cNvSpPr/>
          <p:nvPr/>
        </p:nvSpPr>
        <p:spPr>
          <a:xfrm rot="19159443">
            <a:off x="175079" y="1313747"/>
            <a:ext cx="4646208" cy="523220"/>
          </a:xfrm>
          <a:prstGeom prst="rect">
            <a:avLst/>
          </a:prstGeom>
          <a:noFill/>
        </p:spPr>
        <p:txBody>
          <a:bodyPr wrap="none" lIns="91440" tIns="45720" rIns="91440" bIns="45720">
            <a:spAutoFit/>
          </a:bodyPr>
          <a:lstStyle/>
          <a:p>
            <a:pPr algn="ct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Academia de </a:t>
            </a:r>
            <a:r>
              <a:rPr lang="en-US" sz="2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Studii</a:t>
            </a: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2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Economice</a:t>
            </a:r>
            <a:endPar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92598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Porturi</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4" y="1847654"/>
            <a:ext cx="11758349" cy="4994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800" dirty="0"/>
              <a:t>Port </a:t>
            </a:r>
            <a:r>
              <a:rPr lang="en-US" sz="2800" dirty="0" err="1"/>
              <a:t>sursă</a:t>
            </a:r>
            <a:r>
              <a:rPr lang="en-US" sz="2800" dirty="0"/>
              <a:t>:</a:t>
            </a:r>
          </a:p>
          <a:p>
            <a:pPr lvl="1">
              <a:buFont typeface="Arial" charset="0"/>
              <a:buChar char="•"/>
            </a:pPr>
            <a:r>
              <a:rPr lang="en-US" sz="2600" dirty="0" err="1"/>
              <a:t>Numărul</a:t>
            </a:r>
            <a:r>
              <a:rPr lang="en-US" sz="2600" dirty="0"/>
              <a:t> </a:t>
            </a:r>
            <a:r>
              <a:rPr lang="en-US" sz="2600" dirty="0" err="1"/>
              <a:t>portului</a:t>
            </a:r>
            <a:r>
              <a:rPr lang="en-US" sz="2600" dirty="0"/>
              <a:t> </a:t>
            </a:r>
            <a:r>
              <a:rPr lang="en-US" sz="2600" dirty="0" err="1"/>
              <a:t>sursă</a:t>
            </a:r>
            <a:r>
              <a:rPr lang="en-US" sz="2600" dirty="0"/>
              <a:t> </a:t>
            </a:r>
            <a:r>
              <a:rPr lang="en-US" sz="2600" dirty="0" err="1"/>
              <a:t>este</a:t>
            </a:r>
            <a:r>
              <a:rPr lang="en-US" sz="2600" dirty="0"/>
              <a:t> ales </a:t>
            </a:r>
            <a:r>
              <a:rPr lang="en-US" sz="2600" dirty="0" err="1"/>
              <a:t>dinamic</a:t>
            </a:r>
            <a:r>
              <a:rPr lang="en-US" sz="2600" dirty="0"/>
              <a:t> de </a:t>
            </a:r>
            <a:r>
              <a:rPr lang="en-US" sz="2600" dirty="0" err="1"/>
              <a:t>dispozitivul</a:t>
            </a:r>
            <a:r>
              <a:rPr lang="en-US" sz="2600" dirty="0"/>
              <a:t> expeditor pentru a </a:t>
            </a:r>
            <a:r>
              <a:rPr lang="en-US" sz="2600" dirty="0" err="1"/>
              <a:t>identifica</a:t>
            </a:r>
            <a:r>
              <a:rPr lang="en-US" sz="2600" dirty="0"/>
              <a:t> o </a:t>
            </a:r>
            <a:r>
              <a:rPr lang="en-US" sz="2600" dirty="0" err="1"/>
              <a:t>conversație</a:t>
            </a:r>
            <a:r>
              <a:rPr lang="en-US" sz="2600" dirty="0"/>
              <a:t> </a:t>
            </a:r>
            <a:r>
              <a:rPr lang="en-US" sz="2600" dirty="0" err="1"/>
              <a:t>între</a:t>
            </a:r>
            <a:r>
              <a:rPr lang="en-US" sz="2600" dirty="0"/>
              <a:t> </a:t>
            </a:r>
            <a:r>
              <a:rPr lang="en-US" sz="2600" dirty="0" err="1"/>
              <a:t>două</a:t>
            </a:r>
            <a:r>
              <a:rPr lang="en-US" sz="2600" dirty="0"/>
              <a:t> </a:t>
            </a:r>
            <a:r>
              <a:rPr lang="en-US" sz="2600" dirty="0" err="1"/>
              <a:t>dispozitive</a:t>
            </a:r>
            <a:r>
              <a:rPr lang="en-US" sz="2600" dirty="0"/>
              <a:t>;</a:t>
            </a:r>
          </a:p>
          <a:p>
            <a:pPr lvl="1">
              <a:buFont typeface="Arial" charset="0"/>
              <a:buChar char="•"/>
            </a:pPr>
            <a:r>
              <a:rPr lang="en-US" sz="2600" dirty="0"/>
              <a:t>Un client HTTP </a:t>
            </a:r>
            <a:r>
              <a:rPr lang="en-US" sz="2600" dirty="0" err="1"/>
              <a:t>trimite</a:t>
            </a:r>
            <a:r>
              <a:rPr lang="en-US" sz="2600" dirty="0"/>
              <a:t> de </a:t>
            </a:r>
            <a:r>
              <a:rPr lang="en-US" sz="2600" dirty="0" err="1"/>
              <a:t>obicei</a:t>
            </a:r>
            <a:r>
              <a:rPr lang="en-US" sz="2600" dirty="0"/>
              <a:t> </a:t>
            </a:r>
            <a:r>
              <a:rPr lang="en-US" sz="2600" dirty="0" err="1"/>
              <a:t>mai</a:t>
            </a:r>
            <a:r>
              <a:rPr lang="en-US" sz="2600" dirty="0"/>
              <a:t> </a:t>
            </a:r>
            <a:r>
              <a:rPr lang="en-US" sz="2600" dirty="0" err="1"/>
              <a:t>multe</a:t>
            </a:r>
            <a:r>
              <a:rPr lang="en-US" sz="2600" dirty="0"/>
              <a:t> </a:t>
            </a:r>
            <a:r>
              <a:rPr lang="en-US" sz="2600" dirty="0" err="1"/>
              <a:t>cereri</a:t>
            </a:r>
            <a:r>
              <a:rPr lang="en-US" sz="2600" dirty="0"/>
              <a:t> HTTP </a:t>
            </a:r>
            <a:r>
              <a:rPr lang="en-US" sz="2600" dirty="0" err="1"/>
              <a:t>către</a:t>
            </a:r>
            <a:r>
              <a:rPr lang="en-US" sz="2600" dirty="0"/>
              <a:t> un server web </a:t>
            </a:r>
            <a:r>
              <a:rPr lang="en-US" sz="2600" dirty="0" err="1"/>
              <a:t>în</a:t>
            </a:r>
            <a:r>
              <a:rPr lang="en-US" sz="2600" dirty="0"/>
              <a:t> </a:t>
            </a:r>
            <a:r>
              <a:rPr lang="en-US" sz="2600" dirty="0" err="1"/>
              <a:t>același</a:t>
            </a:r>
            <a:r>
              <a:rPr lang="en-US" sz="2600" dirty="0"/>
              <a:t> </a:t>
            </a:r>
            <a:r>
              <a:rPr lang="en-US" sz="2600" dirty="0" err="1"/>
              <a:t>timp.</a:t>
            </a:r>
            <a:r>
              <a:rPr lang="en-US" sz="2600" dirty="0"/>
              <a:t> </a:t>
            </a:r>
            <a:r>
              <a:rPr lang="en-US" sz="2600" dirty="0" err="1"/>
              <a:t>Fiecare</a:t>
            </a:r>
            <a:r>
              <a:rPr lang="en-US" sz="2600" dirty="0"/>
              <a:t> </a:t>
            </a:r>
            <a:r>
              <a:rPr lang="en-US" sz="2600" dirty="0" err="1"/>
              <a:t>conversație</a:t>
            </a:r>
            <a:r>
              <a:rPr lang="en-US" sz="2600" dirty="0"/>
              <a:t> HTTP </a:t>
            </a:r>
            <a:r>
              <a:rPr lang="en-US" sz="2600" dirty="0" err="1"/>
              <a:t>separată</a:t>
            </a:r>
            <a:r>
              <a:rPr lang="en-US" sz="2600" dirty="0"/>
              <a:t> </a:t>
            </a:r>
            <a:r>
              <a:rPr lang="en-US" sz="2600" dirty="0" err="1"/>
              <a:t>este</a:t>
            </a:r>
            <a:r>
              <a:rPr lang="en-US" sz="2600" dirty="0"/>
              <a:t> </a:t>
            </a:r>
            <a:r>
              <a:rPr lang="en-US" sz="2600" dirty="0" err="1"/>
              <a:t>urmărită</a:t>
            </a:r>
            <a:r>
              <a:rPr lang="en-US" sz="2600" dirty="0"/>
              <a:t> pe </a:t>
            </a:r>
            <a:r>
              <a:rPr lang="en-US" sz="2600" dirty="0" err="1"/>
              <a:t>baza</a:t>
            </a:r>
            <a:r>
              <a:rPr lang="en-US" sz="2600" dirty="0"/>
              <a:t> </a:t>
            </a:r>
            <a:r>
              <a:rPr lang="en-US" sz="2600" dirty="0" err="1"/>
              <a:t>porturilor</a:t>
            </a:r>
            <a:r>
              <a:rPr lang="en-US" sz="2600" dirty="0"/>
              <a:t> </a:t>
            </a:r>
            <a:r>
              <a:rPr lang="en-US" sz="2600" dirty="0" err="1"/>
              <a:t>sursă</a:t>
            </a:r>
            <a:r>
              <a:rPr lang="en-US" sz="2600" dirty="0"/>
              <a:t>.</a:t>
            </a:r>
          </a:p>
          <a:p>
            <a:pPr marL="285750" indent="-285750"/>
            <a:r>
              <a:rPr lang="en-US" sz="2800" dirty="0"/>
              <a:t>Port </a:t>
            </a:r>
            <a:r>
              <a:rPr lang="en-US" sz="2800" dirty="0" err="1"/>
              <a:t>destinație</a:t>
            </a:r>
            <a:r>
              <a:rPr lang="en-US" sz="2800" dirty="0"/>
              <a:t>:</a:t>
            </a:r>
          </a:p>
          <a:p>
            <a:pPr lvl="1">
              <a:buFont typeface="Arial" charset="0"/>
              <a:buChar char="•"/>
            </a:pPr>
            <a:r>
              <a:rPr lang="en-US" sz="2600" dirty="0" err="1"/>
              <a:t>Folosit</a:t>
            </a:r>
            <a:r>
              <a:rPr lang="en-US" sz="2600" dirty="0"/>
              <a:t> pentru a </a:t>
            </a:r>
            <a:r>
              <a:rPr lang="en-US" sz="2600" dirty="0" err="1"/>
              <a:t>identifica</a:t>
            </a:r>
            <a:r>
              <a:rPr lang="en-US" sz="2600" dirty="0"/>
              <a:t> o </a:t>
            </a:r>
            <a:r>
              <a:rPr lang="en-US" sz="2600" dirty="0" err="1"/>
              <a:t>aplicație</a:t>
            </a:r>
            <a:r>
              <a:rPr lang="en-US" sz="2600" dirty="0"/>
              <a:t> </a:t>
            </a:r>
            <a:r>
              <a:rPr lang="en-US" sz="2600" dirty="0" err="1"/>
              <a:t>sau</a:t>
            </a:r>
            <a:r>
              <a:rPr lang="en-US" sz="2600" dirty="0"/>
              <a:t> un</a:t>
            </a:r>
            <a:br>
              <a:rPr lang="en-US" sz="2600" dirty="0"/>
            </a:br>
            <a:r>
              <a:rPr lang="en-US" sz="2600" dirty="0" err="1"/>
              <a:t>serviciu</a:t>
            </a:r>
            <a:r>
              <a:rPr lang="en-US" sz="2600" dirty="0"/>
              <a:t> care </a:t>
            </a:r>
            <a:r>
              <a:rPr lang="en-US" sz="2600" dirty="0" err="1"/>
              <a:t>rulează</a:t>
            </a:r>
            <a:r>
              <a:rPr lang="en-US" sz="2600" dirty="0"/>
              <a:t> pe server;</a:t>
            </a:r>
          </a:p>
          <a:p>
            <a:pPr lvl="1">
              <a:buFont typeface="Arial" charset="0"/>
              <a:buChar char="•"/>
            </a:pPr>
            <a:r>
              <a:rPr lang="en-US" sz="2600" dirty="0"/>
              <a:t>Un server poate </a:t>
            </a:r>
            <a:r>
              <a:rPr lang="en-US" sz="2600" dirty="0" err="1"/>
              <a:t>oferi</a:t>
            </a:r>
            <a:r>
              <a:rPr lang="en-US" sz="2600" dirty="0"/>
              <a:t> </a:t>
            </a:r>
            <a:r>
              <a:rPr lang="en-US" sz="2600" dirty="0" err="1"/>
              <a:t>mai</a:t>
            </a:r>
            <a:r>
              <a:rPr lang="en-US" sz="2600" dirty="0"/>
              <a:t> </a:t>
            </a:r>
            <a:r>
              <a:rPr lang="en-US" sz="2600" dirty="0" err="1"/>
              <a:t>multe</a:t>
            </a:r>
            <a:r>
              <a:rPr lang="en-US" sz="2600" dirty="0"/>
              <a:t> </a:t>
            </a:r>
            <a:r>
              <a:rPr lang="en-US" sz="2600" dirty="0" err="1"/>
              <a:t>servicii</a:t>
            </a:r>
            <a:r>
              <a:rPr lang="en-US" sz="2600" dirty="0"/>
              <a:t> </a:t>
            </a:r>
            <a:r>
              <a:rPr lang="en-US" sz="2600" dirty="0" err="1"/>
              <a:t>în</a:t>
            </a:r>
            <a:br>
              <a:rPr lang="en-US" sz="2600" dirty="0"/>
            </a:br>
            <a:r>
              <a:rPr lang="en-US" sz="2600" dirty="0" err="1"/>
              <a:t>același</a:t>
            </a:r>
            <a:r>
              <a:rPr lang="en-US" sz="2600" dirty="0"/>
              <a:t> </a:t>
            </a:r>
            <a:r>
              <a:rPr lang="en-US" sz="2600" dirty="0" err="1"/>
              <a:t>timp</a:t>
            </a:r>
            <a:r>
              <a:rPr lang="en-US" sz="2600" dirty="0"/>
              <a:t>, </a:t>
            </a:r>
            <a:r>
              <a:rPr lang="en-US" sz="2600" dirty="0" err="1"/>
              <a:t>oferind</a:t>
            </a:r>
            <a:r>
              <a:rPr lang="en-US" sz="2600" dirty="0"/>
              <a:t> </a:t>
            </a:r>
            <a:r>
              <a:rPr lang="en-US" sz="2600" dirty="0" err="1"/>
              <a:t>simultan</a:t>
            </a:r>
            <a:r>
              <a:rPr lang="en-US" sz="2600" dirty="0"/>
              <a:t> un </a:t>
            </a:r>
            <a:r>
              <a:rPr lang="en-US" sz="2600" dirty="0" err="1"/>
              <a:t>serviciu</a:t>
            </a:r>
            <a:br>
              <a:rPr lang="en-US" sz="2600" dirty="0"/>
            </a:br>
            <a:r>
              <a:rPr lang="en-US" sz="2600" dirty="0"/>
              <a:t>web pe </a:t>
            </a:r>
            <a:r>
              <a:rPr lang="en-US" sz="2600" dirty="0" err="1"/>
              <a:t>portul</a:t>
            </a:r>
            <a:r>
              <a:rPr lang="en-US" sz="2600" dirty="0"/>
              <a:t> 80 </a:t>
            </a:r>
            <a:r>
              <a:rPr lang="en-US" sz="2600" dirty="0" err="1"/>
              <a:t>și</a:t>
            </a:r>
            <a:r>
              <a:rPr lang="en-US" sz="2600" dirty="0"/>
              <a:t> FTP pe </a:t>
            </a:r>
            <a:r>
              <a:rPr lang="en-US" sz="2600" dirty="0" err="1"/>
              <a:t>portul</a:t>
            </a:r>
            <a:r>
              <a:rPr lang="en-US" sz="2600" dirty="0"/>
              <a:t> 21.</a:t>
            </a:r>
          </a:p>
        </p:txBody>
      </p:sp>
      <p:pic>
        <p:nvPicPr>
          <p:cNvPr id="4" name="Picture 2">
            <a:extLst>
              <a:ext uri="{FF2B5EF4-FFF2-40B4-BE49-F238E27FC236}">
                <a16:creationId xmlns:a16="http://schemas.microsoft.com/office/drawing/2014/main" id="{A707C7AE-F2E7-19AF-212D-A39386BF0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959" y="3928620"/>
            <a:ext cx="4325538" cy="2758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88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Porturi</a:t>
            </a:r>
            <a:r>
              <a:rPr lang="en-US" dirty="0"/>
              <a:t> (II)</a:t>
            </a:r>
          </a:p>
        </p:txBody>
      </p:sp>
      <p:pic>
        <p:nvPicPr>
          <p:cNvPr id="6" name="Picture 5">
            <a:extLst>
              <a:ext uri="{FF2B5EF4-FFF2-40B4-BE49-F238E27FC236}">
                <a16:creationId xmlns:a16="http://schemas.microsoft.com/office/drawing/2014/main" id="{30BD2A82-813C-18B3-DE17-921CAA4A9AC2}"/>
              </a:ext>
            </a:extLst>
          </p:cNvPr>
          <p:cNvPicPr>
            <a:picLocks noChangeAspect="1"/>
          </p:cNvPicPr>
          <p:nvPr/>
        </p:nvPicPr>
        <p:blipFill>
          <a:blip r:embed="rId3"/>
          <a:stretch>
            <a:fillRect/>
          </a:stretch>
        </p:blipFill>
        <p:spPr>
          <a:xfrm>
            <a:off x="2628900" y="2651075"/>
            <a:ext cx="7772400" cy="3871707"/>
          </a:xfrm>
          <a:prstGeom prst="rect">
            <a:avLst/>
          </a:prstGeom>
        </p:spPr>
      </p:pic>
      <p:sp>
        <p:nvSpPr>
          <p:cNvPr id="8" name="TextBox 7">
            <a:extLst>
              <a:ext uri="{FF2B5EF4-FFF2-40B4-BE49-F238E27FC236}">
                <a16:creationId xmlns:a16="http://schemas.microsoft.com/office/drawing/2014/main" id="{56201B73-5313-E533-F4A7-95461AE65E4C}"/>
              </a:ext>
            </a:extLst>
          </p:cNvPr>
          <p:cNvSpPr txBox="1"/>
          <p:nvPr/>
        </p:nvSpPr>
        <p:spPr>
          <a:xfrm>
            <a:off x="8924925" y="5076232"/>
            <a:ext cx="1619250" cy="1446550"/>
          </a:xfrm>
          <a:prstGeom prst="rect">
            <a:avLst/>
          </a:prstGeom>
          <a:noFill/>
        </p:spPr>
        <p:txBody>
          <a:bodyPr wrap="square" rtlCol="0">
            <a:spAutoFit/>
          </a:bodyPr>
          <a:lstStyle/>
          <a:p>
            <a:r>
              <a:rPr lang="en-US" sz="2200" dirty="0"/>
              <a:t>Server-</a:t>
            </a:r>
            <a:r>
              <a:rPr lang="en-US" sz="2200" dirty="0" err="1"/>
              <a:t>ul</a:t>
            </a:r>
            <a:r>
              <a:rPr lang="en-US" sz="2200" dirty="0"/>
              <a:t> </a:t>
            </a:r>
            <a:r>
              <a:rPr lang="en-US" sz="2200" dirty="0" err="1"/>
              <a:t>ascultă</a:t>
            </a:r>
            <a:r>
              <a:rPr lang="en-US" sz="2200" dirty="0"/>
              <a:t> pe un port </a:t>
            </a:r>
            <a:r>
              <a:rPr lang="en-US" sz="2200" dirty="0" err="1"/>
              <a:t>prestablit</a:t>
            </a:r>
            <a:r>
              <a:rPr lang="en-US" sz="2200" dirty="0"/>
              <a:t>.</a:t>
            </a:r>
          </a:p>
        </p:txBody>
      </p:sp>
      <p:sp>
        <p:nvSpPr>
          <p:cNvPr id="9" name="TextBox 8">
            <a:extLst>
              <a:ext uri="{FF2B5EF4-FFF2-40B4-BE49-F238E27FC236}">
                <a16:creationId xmlns:a16="http://schemas.microsoft.com/office/drawing/2014/main" id="{48FF1D40-EBF6-D169-ADA6-9B0D159F4638}"/>
              </a:ext>
            </a:extLst>
          </p:cNvPr>
          <p:cNvSpPr txBox="1"/>
          <p:nvPr/>
        </p:nvSpPr>
        <p:spPr>
          <a:xfrm>
            <a:off x="1347787" y="2220188"/>
            <a:ext cx="10334625" cy="430887"/>
          </a:xfrm>
          <a:prstGeom prst="rect">
            <a:avLst/>
          </a:prstGeom>
          <a:noFill/>
        </p:spPr>
        <p:txBody>
          <a:bodyPr wrap="square" rtlCol="0">
            <a:spAutoFit/>
          </a:bodyPr>
          <a:lstStyle/>
          <a:p>
            <a:r>
              <a:rPr lang="en-US" sz="2200" dirty="0" err="1"/>
              <a:t>Portul</a:t>
            </a:r>
            <a:r>
              <a:rPr lang="en-US" sz="2200" dirty="0"/>
              <a:t> server-</a:t>
            </a:r>
            <a:r>
              <a:rPr lang="en-US" sz="2200" dirty="0" err="1"/>
              <a:t>ului</a:t>
            </a:r>
            <a:r>
              <a:rPr lang="en-US" sz="2200" dirty="0"/>
              <a:t> trebuie </a:t>
            </a:r>
            <a:r>
              <a:rPr lang="en-US" sz="2200" dirty="0" err="1"/>
              <a:t>să</a:t>
            </a:r>
            <a:r>
              <a:rPr lang="en-US" sz="2200" dirty="0"/>
              <a:t> fie </a:t>
            </a:r>
            <a:r>
              <a:rPr lang="en-US" sz="2200" dirty="0" err="1"/>
              <a:t>deschis</a:t>
            </a:r>
            <a:r>
              <a:rPr lang="en-US" sz="2200" dirty="0"/>
              <a:t> </a:t>
            </a:r>
            <a:r>
              <a:rPr lang="en-US" sz="2200" dirty="0" err="1"/>
              <a:t>în</a:t>
            </a:r>
            <a:r>
              <a:rPr lang="en-US" sz="2200" dirty="0"/>
              <a:t> firewall pe inbound pentru a </a:t>
            </a:r>
            <a:r>
              <a:rPr lang="en-US" sz="2200" dirty="0" err="1"/>
              <a:t>accepta</a:t>
            </a:r>
            <a:r>
              <a:rPr lang="en-US" sz="2200" dirty="0"/>
              <a:t> </a:t>
            </a:r>
            <a:r>
              <a:rPr lang="en-US" sz="2200" dirty="0" err="1"/>
              <a:t>conexiuni</a:t>
            </a:r>
            <a:r>
              <a:rPr lang="en-US" sz="2200" dirty="0"/>
              <a:t>.</a:t>
            </a:r>
          </a:p>
        </p:txBody>
      </p:sp>
      <p:sp>
        <p:nvSpPr>
          <p:cNvPr id="10" name="TextBox 9">
            <a:extLst>
              <a:ext uri="{FF2B5EF4-FFF2-40B4-BE49-F238E27FC236}">
                <a16:creationId xmlns:a16="http://schemas.microsoft.com/office/drawing/2014/main" id="{D759733E-876C-798E-365C-DD16D1F8CBFE}"/>
              </a:ext>
            </a:extLst>
          </p:cNvPr>
          <p:cNvSpPr txBox="1"/>
          <p:nvPr/>
        </p:nvSpPr>
        <p:spPr>
          <a:xfrm>
            <a:off x="1347787" y="5034796"/>
            <a:ext cx="2724150" cy="1785104"/>
          </a:xfrm>
          <a:prstGeom prst="rect">
            <a:avLst/>
          </a:prstGeom>
          <a:noFill/>
        </p:spPr>
        <p:txBody>
          <a:bodyPr wrap="square" rtlCol="0">
            <a:spAutoFit/>
          </a:bodyPr>
          <a:lstStyle/>
          <a:p>
            <a:r>
              <a:rPr lang="en-US" sz="2200" dirty="0" err="1"/>
              <a:t>Clientul</a:t>
            </a:r>
            <a:r>
              <a:rPr lang="en-US" sz="2200" dirty="0"/>
              <a:t> se </a:t>
            </a:r>
            <a:r>
              <a:rPr lang="en-US" sz="2200" dirty="0" err="1"/>
              <a:t>conectează</a:t>
            </a:r>
            <a:r>
              <a:rPr lang="en-US" sz="2200" dirty="0"/>
              <a:t> </a:t>
            </a:r>
            <a:r>
              <a:rPr lang="en-US" sz="2200" dirty="0" err="1"/>
              <a:t>folosind</a:t>
            </a:r>
            <a:r>
              <a:rPr lang="en-US" sz="2200" dirty="0"/>
              <a:t> un port </a:t>
            </a:r>
            <a:r>
              <a:rPr lang="en-US" sz="2200" dirty="0" err="1"/>
              <a:t>efemer</a:t>
            </a:r>
            <a:r>
              <a:rPr lang="en-US" sz="2200" dirty="0"/>
              <a:t>, </a:t>
            </a:r>
            <a:r>
              <a:rPr lang="en-US" sz="2200" dirty="0" err="1"/>
              <a:t>adică</a:t>
            </a:r>
            <a:r>
              <a:rPr lang="en-US" sz="2200" dirty="0"/>
              <a:t> </a:t>
            </a:r>
            <a:r>
              <a:rPr lang="en-US" sz="2200" dirty="0" err="1"/>
              <a:t>primul</a:t>
            </a:r>
            <a:r>
              <a:rPr lang="en-US" sz="2200" dirty="0"/>
              <a:t> </a:t>
            </a:r>
            <a:r>
              <a:rPr lang="en-US" sz="2200" dirty="0" err="1"/>
              <a:t>disponibil</a:t>
            </a:r>
            <a:r>
              <a:rPr lang="en-US" sz="2200" dirty="0"/>
              <a:t> </a:t>
            </a:r>
            <a:r>
              <a:rPr lang="en-US" sz="2200" dirty="0" err="1"/>
              <a:t>după</a:t>
            </a:r>
            <a:r>
              <a:rPr lang="en-US" sz="2200" dirty="0"/>
              <a:t> o </a:t>
            </a:r>
            <a:r>
              <a:rPr lang="en-US" sz="2200" dirty="0" err="1"/>
              <a:t>anumită</a:t>
            </a:r>
            <a:r>
              <a:rPr lang="en-US" sz="2200" dirty="0"/>
              <a:t> </a:t>
            </a:r>
            <a:r>
              <a:rPr lang="en-US" sz="2200" dirty="0" err="1"/>
              <a:t>valoare</a:t>
            </a:r>
            <a:r>
              <a:rPr lang="en-US" sz="2200" dirty="0"/>
              <a:t>.</a:t>
            </a:r>
          </a:p>
        </p:txBody>
      </p:sp>
    </p:spTree>
    <p:extLst>
      <p:ext uri="{BB962C8B-B14F-4D97-AF65-F5344CB8AC3E}">
        <p14:creationId xmlns:p14="http://schemas.microsoft.com/office/powerpoint/2010/main" val="73239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Intervale de </a:t>
            </a:r>
            <a:r>
              <a:rPr lang="en-US" dirty="0" err="1"/>
              <a:t>porturi</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4" y="1847655"/>
            <a:ext cx="7482411" cy="30291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err="1"/>
              <a:t>Autoritatea</a:t>
            </a:r>
            <a:r>
              <a:rPr lang="en-US" sz="2800" dirty="0"/>
              <a:t> pentru </a:t>
            </a:r>
            <a:r>
              <a:rPr lang="en-US" sz="2800" dirty="0" err="1"/>
              <a:t>numere</a:t>
            </a:r>
            <a:r>
              <a:rPr lang="en-US" sz="2800" dirty="0"/>
              <a:t> </a:t>
            </a:r>
            <a:r>
              <a:rPr lang="en-US" sz="2800" dirty="0" err="1"/>
              <a:t>alocate</a:t>
            </a:r>
            <a:r>
              <a:rPr lang="en-US" sz="2800" dirty="0"/>
              <a:t> pe Internet (IANA) </a:t>
            </a:r>
            <a:r>
              <a:rPr lang="en-US" sz="2800" dirty="0" err="1"/>
              <a:t>este</a:t>
            </a:r>
            <a:r>
              <a:rPr lang="en-US" sz="2800" dirty="0"/>
              <a:t> </a:t>
            </a:r>
            <a:r>
              <a:rPr lang="en-US" sz="2800" dirty="0" err="1"/>
              <a:t>organismul</a:t>
            </a:r>
            <a:r>
              <a:rPr lang="en-US" sz="2800" dirty="0"/>
              <a:t> de </a:t>
            </a:r>
            <a:r>
              <a:rPr lang="en-US" sz="2800" dirty="0" err="1"/>
              <a:t>standardizare</a:t>
            </a:r>
            <a:r>
              <a:rPr lang="en-US" sz="2800" dirty="0"/>
              <a:t> </a:t>
            </a:r>
            <a:r>
              <a:rPr lang="en-US" sz="2800" dirty="0" err="1"/>
              <a:t>responsabil</a:t>
            </a:r>
            <a:r>
              <a:rPr lang="en-US" sz="2800" dirty="0"/>
              <a:t> de </a:t>
            </a:r>
            <a:r>
              <a:rPr lang="en-US" sz="2800" dirty="0" err="1"/>
              <a:t>atribuirea</a:t>
            </a:r>
            <a:r>
              <a:rPr lang="en-US" sz="2800" dirty="0"/>
              <a:t> </a:t>
            </a:r>
            <a:r>
              <a:rPr lang="en-US" sz="2800" dirty="0" err="1"/>
              <a:t>diferitelor</a:t>
            </a:r>
            <a:r>
              <a:rPr lang="en-US" sz="2800" dirty="0"/>
              <a:t> </a:t>
            </a:r>
            <a:r>
              <a:rPr lang="en-US" sz="2800" dirty="0" err="1"/>
              <a:t>standarde</a:t>
            </a:r>
            <a:r>
              <a:rPr lang="en-US" sz="2800" dirty="0"/>
              <a:t> de </a:t>
            </a:r>
            <a:r>
              <a:rPr lang="en-US" sz="2800" dirty="0" err="1"/>
              <a:t>adresare</a:t>
            </a:r>
            <a:r>
              <a:rPr lang="en-US" sz="2800" dirty="0"/>
              <a:t>, </a:t>
            </a:r>
            <a:r>
              <a:rPr lang="en-US" sz="2800" dirty="0" err="1"/>
              <a:t>inclusiv</a:t>
            </a:r>
            <a:r>
              <a:rPr lang="en-US" sz="2800" dirty="0"/>
              <a:t> </a:t>
            </a:r>
            <a:r>
              <a:rPr lang="en-US" sz="2800" dirty="0" err="1"/>
              <a:t>numere</a:t>
            </a:r>
            <a:r>
              <a:rPr lang="en-US" sz="2800" dirty="0"/>
              <a:t> de port. </a:t>
            </a:r>
            <a:r>
              <a:rPr lang="en-US" sz="2800" dirty="0" err="1"/>
              <a:t>Autoritatea</a:t>
            </a:r>
            <a:r>
              <a:rPr lang="en-US" sz="2800" dirty="0"/>
              <a:t> pentru </a:t>
            </a:r>
            <a:r>
              <a:rPr lang="en-US" sz="2800" dirty="0" err="1"/>
              <a:t>numere</a:t>
            </a:r>
            <a:r>
              <a:rPr lang="en-US" sz="2800" dirty="0"/>
              <a:t> </a:t>
            </a:r>
            <a:r>
              <a:rPr lang="en-US" sz="2800" dirty="0" err="1"/>
              <a:t>alocate</a:t>
            </a:r>
            <a:r>
              <a:rPr lang="en-US" sz="2800" dirty="0"/>
              <a:t> pe Internet (IANA) </a:t>
            </a:r>
            <a:r>
              <a:rPr lang="en-US" sz="2800" dirty="0" err="1"/>
              <a:t>este</a:t>
            </a:r>
            <a:r>
              <a:rPr lang="en-US" sz="2800" dirty="0"/>
              <a:t> </a:t>
            </a:r>
            <a:r>
              <a:rPr lang="en-US" sz="2800" dirty="0" err="1"/>
              <a:t>organismul</a:t>
            </a:r>
            <a:r>
              <a:rPr lang="en-US" sz="2800" dirty="0"/>
              <a:t> de </a:t>
            </a:r>
            <a:r>
              <a:rPr lang="en-US" sz="2800" dirty="0" err="1"/>
              <a:t>standardizare</a:t>
            </a:r>
            <a:r>
              <a:rPr lang="en-US" sz="2800" dirty="0"/>
              <a:t> </a:t>
            </a:r>
            <a:r>
              <a:rPr lang="en-US" sz="2800" dirty="0" err="1"/>
              <a:t>responsabil</a:t>
            </a:r>
            <a:r>
              <a:rPr lang="en-US" sz="2800" dirty="0"/>
              <a:t> de </a:t>
            </a:r>
            <a:r>
              <a:rPr lang="en-US" sz="2800" dirty="0" err="1"/>
              <a:t>atribuirea</a:t>
            </a:r>
            <a:r>
              <a:rPr lang="en-US" sz="2800" dirty="0"/>
              <a:t> </a:t>
            </a:r>
            <a:r>
              <a:rPr lang="en-US" sz="2800" dirty="0" err="1"/>
              <a:t>diferitelor</a:t>
            </a:r>
            <a:r>
              <a:rPr lang="en-US" sz="2800" dirty="0"/>
              <a:t> </a:t>
            </a:r>
            <a:r>
              <a:rPr lang="en-US" sz="2800" dirty="0" err="1"/>
              <a:t>standarde</a:t>
            </a:r>
            <a:r>
              <a:rPr lang="en-US" sz="2800" dirty="0"/>
              <a:t> de </a:t>
            </a:r>
            <a:r>
              <a:rPr lang="en-US" sz="2800" dirty="0" err="1"/>
              <a:t>adresare</a:t>
            </a:r>
            <a:r>
              <a:rPr lang="en-US" sz="2800" dirty="0"/>
              <a:t>, </a:t>
            </a:r>
            <a:r>
              <a:rPr lang="en-US" sz="2800" dirty="0" err="1"/>
              <a:t>inclusiv</a:t>
            </a:r>
            <a:r>
              <a:rPr lang="en-US" sz="2800" dirty="0"/>
              <a:t> </a:t>
            </a:r>
            <a:r>
              <a:rPr lang="en-US" sz="2800" dirty="0" err="1"/>
              <a:t>numere</a:t>
            </a:r>
            <a:r>
              <a:rPr lang="en-US" sz="2800" dirty="0"/>
              <a:t> de port.</a:t>
            </a:r>
          </a:p>
        </p:txBody>
      </p:sp>
      <p:graphicFrame>
        <p:nvGraphicFramePr>
          <p:cNvPr id="7" name="Table 7">
            <a:extLst>
              <a:ext uri="{FF2B5EF4-FFF2-40B4-BE49-F238E27FC236}">
                <a16:creationId xmlns:a16="http://schemas.microsoft.com/office/drawing/2014/main" id="{A3BBCD52-7153-26F0-F85C-A83B71B43FB4}"/>
              </a:ext>
            </a:extLst>
          </p:cNvPr>
          <p:cNvGraphicFramePr>
            <a:graphicFrameLocks noGrp="1"/>
          </p:cNvGraphicFramePr>
          <p:nvPr>
            <p:extLst>
              <p:ext uri="{D42A27DB-BD31-4B8C-83A1-F6EECF244321}">
                <p14:modId xmlns:p14="http://schemas.microsoft.com/office/powerpoint/2010/main" val="864488438"/>
              </p:ext>
            </p:extLst>
          </p:nvPr>
        </p:nvGraphicFramePr>
        <p:xfrm>
          <a:off x="1828196" y="5038267"/>
          <a:ext cx="5739336" cy="1584960"/>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1783249">
                  <a:extLst>
                    <a:ext uri="{9D8B030D-6E8A-4147-A177-3AD203B41FA5}">
                      <a16:colId xmlns:a16="http://schemas.microsoft.com/office/drawing/2014/main" val="3415376108"/>
                    </a:ext>
                  </a:extLst>
                </a:gridCol>
                <a:gridCol w="3956087">
                  <a:extLst>
                    <a:ext uri="{9D8B030D-6E8A-4147-A177-3AD203B41FA5}">
                      <a16:colId xmlns:a16="http://schemas.microsoft.com/office/drawing/2014/main" val="3438997603"/>
                    </a:ext>
                  </a:extLst>
                </a:gridCol>
              </a:tblGrid>
              <a:tr h="370840">
                <a:tc>
                  <a:txBody>
                    <a:bodyPr/>
                    <a:lstStyle/>
                    <a:p>
                      <a:r>
                        <a:rPr lang="en-US" sz="2000" dirty="0">
                          <a:solidFill>
                            <a:schemeClr val="tx1"/>
                          </a:solidFill>
                        </a:rPr>
                        <a:t>Interval</a:t>
                      </a:r>
                    </a:p>
                  </a:txBody>
                  <a:tcPr/>
                </a:tc>
                <a:tc>
                  <a:txBody>
                    <a:bodyPr/>
                    <a:lstStyle/>
                    <a:p>
                      <a:r>
                        <a:rPr lang="en-US" sz="2000" dirty="0" err="1">
                          <a:solidFill>
                            <a:schemeClr val="tx1"/>
                          </a:solidFill>
                        </a:rPr>
                        <a:t>Semnificație</a:t>
                      </a:r>
                      <a:endParaRPr lang="en-US" sz="2000" dirty="0">
                        <a:solidFill>
                          <a:schemeClr val="tx1"/>
                        </a:solidFill>
                      </a:endParaRPr>
                    </a:p>
                  </a:txBody>
                  <a:tcPr/>
                </a:tc>
                <a:extLst>
                  <a:ext uri="{0D108BD9-81ED-4DB2-BD59-A6C34878D82A}">
                    <a16:rowId xmlns:a16="http://schemas.microsoft.com/office/drawing/2014/main" val="609168100"/>
                  </a:ext>
                </a:extLst>
              </a:tr>
              <a:tr h="370840">
                <a:tc>
                  <a:txBody>
                    <a:bodyPr/>
                    <a:lstStyle/>
                    <a:p>
                      <a:r>
                        <a:rPr lang="en-US" sz="2000" dirty="0"/>
                        <a:t>0 – 1023</a:t>
                      </a:r>
                    </a:p>
                  </a:txBody>
                  <a:tcPr/>
                </a:tc>
                <a:tc>
                  <a:txBody>
                    <a:bodyPr/>
                    <a:lstStyle/>
                    <a:p>
                      <a:r>
                        <a:rPr lang="en-US" sz="2000" dirty="0" err="1"/>
                        <a:t>Porturi</a:t>
                      </a:r>
                      <a:r>
                        <a:rPr lang="en-US" sz="2000" dirty="0"/>
                        <a:t> bine-</a:t>
                      </a:r>
                      <a:r>
                        <a:rPr lang="en-US" sz="2000" dirty="0" err="1"/>
                        <a:t>cunoscute</a:t>
                      </a:r>
                      <a:endParaRPr lang="en-US" sz="2000" dirty="0"/>
                    </a:p>
                  </a:txBody>
                  <a:tcPr/>
                </a:tc>
                <a:extLst>
                  <a:ext uri="{0D108BD9-81ED-4DB2-BD59-A6C34878D82A}">
                    <a16:rowId xmlns:a16="http://schemas.microsoft.com/office/drawing/2014/main" val="1339985848"/>
                  </a:ext>
                </a:extLst>
              </a:tr>
              <a:tr h="370840">
                <a:tc>
                  <a:txBody>
                    <a:bodyPr/>
                    <a:lstStyle/>
                    <a:p>
                      <a:r>
                        <a:rPr lang="en-US" sz="2000" dirty="0"/>
                        <a:t>1024 – 49151</a:t>
                      </a:r>
                    </a:p>
                  </a:txBody>
                  <a:tcPr/>
                </a:tc>
                <a:tc>
                  <a:txBody>
                    <a:bodyPr/>
                    <a:lstStyle/>
                    <a:p>
                      <a:r>
                        <a:rPr lang="en-US" sz="2000" dirty="0" err="1"/>
                        <a:t>Porturi</a:t>
                      </a:r>
                      <a:r>
                        <a:rPr lang="en-US" sz="2000" dirty="0"/>
                        <a:t> </a:t>
                      </a:r>
                      <a:r>
                        <a:rPr lang="en-US" sz="2000" dirty="0" err="1"/>
                        <a:t>înregistrate</a:t>
                      </a:r>
                      <a:endParaRPr lang="en-US" sz="2000" dirty="0"/>
                    </a:p>
                  </a:txBody>
                  <a:tcPr/>
                </a:tc>
                <a:extLst>
                  <a:ext uri="{0D108BD9-81ED-4DB2-BD59-A6C34878D82A}">
                    <a16:rowId xmlns:a16="http://schemas.microsoft.com/office/drawing/2014/main" val="3005343563"/>
                  </a:ext>
                </a:extLst>
              </a:tr>
              <a:tr h="370840">
                <a:tc>
                  <a:txBody>
                    <a:bodyPr/>
                    <a:lstStyle/>
                    <a:p>
                      <a:r>
                        <a:rPr lang="en-US" sz="2000" dirty="0"/>
                        <a:t>49152 – 65535</a:t>
                      </a:r>
                    </a:p>
                  </a:txBody>
                  <a:tcPr/>
                </a:tc>
                <a:tc>
                  <a:txBody>
                    <a:bodyPr/>
                    <a:lstStyle/>
                    <a:p>
                      <a:r>
                        <a:rPr lang="en-US" sz="2000" dirty="0" err="1"/>
                        <a:t>Porturi</a:t>
                      </a:r>
                      <a:r>
                        <a:rPr lang="en-US" sz="2000" dirty="0"/>
                        <a:t> private </a:t>
                      </a:r>
                      <a:r>
                        <a:rPr lang="en-US" sz="2000" dirty="0" err="1"/>
                        <a:t>sau</a:t>
                      </a:r>
                      <a:r>
                        <a:rPr lang="en-US" sz="2000" dirty="0"/>
                        <a:t> </a:t>
                      </a:r>
                      <a:r>
                        <a:rPr lang="en-US" sz="2000" dirty="0" err="1"/>
                        <a:t>alocate</a:t>
                      </a:r>
                      <a:r>
                        <a:rPr lang="en-US" sz="2000" dirty="0"/>
                        <a:t> </a:t>
                      </a:r>
                      <a:r>
                        <a:rPr lang="en-US" sz="2000" dirty="0" err="1"/>
                        <a:t>dinamic</a:t>
                      </a:r>
                      <a:endParaRPr lang="en-US" sz="2000" dirty="0"/>
                    </a:p>
                  </a:txBody>
                  <a:tcPr/>
                </a:tc>
                <a:extLst>
                  <a:ext uri="{0D108BD9-81ED-4DB2-BD59-A6C34878D82A}">
                    <a16:rowId xmlns:a16="http://schemas.microsoft.com/office/drawing/2014/main" val="4063025050"/>
                  </a:ext>
                </a:extLst>
              </a:tr>
            </a:tbl>
          </a:graphicData>
        </a:graphic>
      </p:graphicFrame>
      <p:graphicFrame>
        <p:nvGraphicFramePr>
          <p:cNvPr id="8" name="Table 8">
            <a:extLst>
              <a:ext uri="{FF2B5EF4-FFF2-40B4-BE49-F238E27FC236}">
                <a16:creationId xmlns:a16="http://schemas.microsoft.com/office/drawing/2014/main" id="{4FAA9E2C-531E-753C-D83A-BD4BDC97BE88}"/>
              </a:ext>
            </a:extLst>
          </p:cNvPr>
          <p:cNvGraphicFramePr>
            <a:graphicFrameLocks noGrp="1"/>
          </p:cNvGraphicFramePr>
          <p:nvPr>
            <p:extLst>
              <p:ext uri="{D42A27DB-BD31-4B8C-83A1-F6EECF244321}">
                <p14:modId xmlns:p14="http://schemas.microsoft.com/office/powerpoint/2010/main" val="894799611"/>
              </p:ext>
            </p:extLst>
          </p:nvPr>
        </p:nvGraphicFramePr>
        <p:xfrm>
          <a:off x="7771796" y="1075867"/>
          <a:ext cx="4215940" cy="5547360"/>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969251">
                  <a:extLst>
                    <a:ext uri="{9D8B030D-6E8A-4147-A177-3AD203B41FA5}">
                      <a16:colId xmlns:a16="http://schemas.microsoft.com/office/drawing/2014/main" val="3209264820"/>
                    </a:ext>
                  </a:extLst>
                </a:gridCol>
                <a:gridCol w="1393299">
                  <a:extLst>
                    <a:ext uri="{9D8B030D-6E8A-4147-A177-3AD203B41FA5}">
                      <a16:colId xmlns:a16="http://schemas.microsoft.com/office/drawing/2014/main" val="3568136404"/>
                    </a:ext>
                  </a:extLst>
                </a:gridCol>
                <a:gridCol w="1853390">
                  <a:extLst>
                    <a:ext uri="{9D8B030D-6E8A-4147-A177-3AD203B41FA5}">
                      <a16:colId xmlns:a16="http://schemas.microsoft.com/office/drawing/2014/main" val="1248953684"/>
                    </a:ext>
                  </a:extLst>
                </a:gridCol>
              </a:tblGrid>
              <a:tr h="370840">
                <a:tc>
                  <a:txBody>
                    <a:bodyPr/>
                    <a:lstStyle/>
                    <a:p>
                      <a:r>
                        <a:rPr lang="en-US" sz="2000" dirty="0">
                          <a:solidFill>
                            <a:schemeClr val="tx1"/>
                          </a:solidFill>
                        </a:rPr>
                        <a:t>Port</a:t>
                      </a:r>
                    </a:p>
                  </a:txBody>
                  <a:tcPr/>
                </a:tc>
                <a:tc>
                  <a:txBody>
                    <a:bodyPr/>
                    <a:lstStyle/>
                    <a:p>
                      <a:r>
                        <a:rPr lang="en-US" sz="2000" dirty="0">
                          <a:solidFill>
                            <a:schemeClr val="tx1"/>
                          </a:solidFill>
                        </a:rPr>
                        <a:t>Protocol</a:t>
                      </a:r>
                    </a:p>
                  </a:txBody>
                  <a:tcPr/>
                </a:tc>
                <a:tc>
                  <a:txBody>
                    <a:bodyPr/>
                    <a:lstStyle/>
                    <a:p>
                      <a:r>
                        <a:rPr lang="en-US" sz="2000" dirty="0" err="1">
                          <a:solidFill>
                            <a:schemeClr val="tx1"/>
                          </a:solidFill>
                        </a:rPr>
                        <a:t>Aplicație</a:t>
                      </a:r>
                      <a:endParaRPr lang="en-US" sz="2000" dirty="0">
                        <a:solidFill>
                          <a:schemeClr val="tx1"/>
                        </a:solidFill>
                      </a:endParaRPr>
                    </a:p>
                  </a:txBody>
                  <a:tcPr/>
                </a:tc>
                <a:extLst>
                  <a:ext uri="{0D108BD9-81ED-4DB2-BD59-A6C34878D82A}">
                    <a16:rowId xmlns:a16="http://schemas.microsoft.com/office/drawing/2014/main" val="2554738538"/>
                  </a:ext>
                </a:extLst>
              </a:tr>
              <a:tr h="370840">
                <a:tc>
                  <a:txBody>
                    <a:bodyPr/>
                    <a:lstStyle/>
                    <a:p>
                      <a:r>
                        <a:rPr lang="en-US" sz="2000" dirty="0"/>
                        <a:t>20</a:t>
                      </a:r>
                    </a:p>
                  </a:txBody>
                  <a:tcPr/>
                </a:tc>
                <a:tc>
                  <a:txBody>
                    <a:bodyPr/>
                    <a:lstStyle/>
                    <a:p>
                      <a:r>
                        <a:rPr lang="en-US" sz="2000" dirty="0"/>
                        <a:t>TCP</a:t>
                      </a:r>
                    </a:p>
                  </a:txBody>
                  <a:tcPr/>
                </a:tc>
                <a:tc>
                  <a:txBody>
                    <a:bodyPr/>
                    <a:lstStyle/>
                    <a:p>
                      <a:r>
                        <a:rPr lang="en-US" sz="2000" dirty="0"/>
                        <a:t>FTP (date)</a:t>
                      </a:r>
                    </a:p>
                  </a:txBody>
                  <a:tcPr/>
                </a:tc>
                <a:extLst>
                  <a:ext uri="{0D108BD9-81ED-4DB2-BD59-A6C34878D82A}">
                    <a16:rowId xmlns:a16="http://schemas.microsoft.com/office/drawing/2014/main" val="3128451064"/>
                  </a:ext>
                </a:extLst>
              </a:tr>
              <a:tr h="370840">
                <a:tc>
                  <a:txBody>
                    <a:bodyPr/>
                    <a:lstStyle/>
                    <a:p>
                      <a:r>
                        <a:rPr lang="en-US" sz="2000" dirty="0"/>
                        <a:t>21</a:t>
                      </a:r>
                    </a:p>
                  </a:txBody>
                  <a:tcPr/>
                </a:tc>
                <a:tc>
                  <a:txBody>
                    <a:bodyPr/>
                    <a:lstStyle/>
                    <a:p>
                      <a:r>
                        <a:rPr lang="en-US" sz="2000" dirty="0"/>
                        <a:t>TCP</a:t>
                      </a:r>
                    </a:p>
                  </a:txBody>
                  <a:tcPr/>
                </a:tc>
                <a:tc>
                  <a:txBody>
                    <a:bodyPr/>
                    <a:lstStyle/>
                    <a:p>
                      <a:r>
                        <a:rPr lang="en-US" sz="2000" dirty="0"/>
                        <a:t>FTP (</a:t>
                      </a:r>
                      <a:r>
                        <a:rPr lang="en-US" sz="2000" dirty="0" err="1"/>
                        <a:t>comenzi</a:t>
                      </a:r>
                      <a:r>
                        <a:rPr lang="en-US" sz="2000" dirty="0"/>
                        <a:t>)</a:t>
                      </a:r>
                    </a:p>
                  </a:txBody>
                  <a:tcPr/>
                </a:tc>
                <a:extLst>
                  <a:ext uri="{0D108BD9-81ED-4DB2-BD59-A6C34878D82A}">
                    <a16:rowId xmlns:a16="http://schemas.microsoft.com/office/drawing/2014/main" val="4053985454"/>
                  </a:ext>
                </a:extLst>
              </a:tr>
              <a:tr h="370840">
                <a:tc>
                  <a:txBody>
                    <a:bodyPr/>
                    <a:lstStyle/>
                    <a:p>
                      <a:r>
                        <a:rPr lang="en-US" sz="2000" dirty="0"/>
                        <a:t>22</a:t>
                      </a:r>
                    </a:p>
                  </a:txBody>
                  <a:tcPr/>
                </a:tc>
                <a:tc>
                  <a:txBody>
                    <a:bodyPr/>
                    <a:lstStyle/>
                    <a:p>
                      <a:r>
                        <a:rPr lang="en-US" sz="2000" dirty="0"/>
                        <a:t>TCP</a:t>
                      </a:r>
                    </a:p>
                  </a:txBody>
                  <a:tcPr/>
                </a:tc>
                <a:tc>
                  <a:txBody>
                    <a:bodyPr/>
                    <a:lstStyle/>
                    <a:p>
                      <a:r>
                        <a:rPr lang="en-US" sz="2000" dirty="0"/>
                        <a:t>SSH</a:t>
                      </a:r>
                    </a:p>
                  </a:txBody>
                  <a:tcPr/>
                </a:tc>
                <a:extLst>
                  <a:ext uri="{0D108BD9-81ED-4DB2-BD59-A6C34878D82A}">
                    <a16:rowId xmlns:a16="http://schemas.microsoft.com/office/drawing/2014/main" val="3023963897"/>
                  </a:ext>
                </a:extLst>
              </a:tr>
              <a:tr h="370840">
                <a:tc>
                  <a:txBody>
                    <a:bodyPr/>
                    <a:lstStyle/>
                    <a:p>
                      <a:r>
                        <a:rPr lang="en-US" sz="2000" dirty="0"/>
                        <a:t>23</a:t>
                      </a:r>
                    </a:p>
                  </a:txBody>
                  <a:tcPr/>
                </a:tc>
                <a:tc>
                  <a:txBody>
                    <a:bodyPr/>
                    <a:lstStyle/>
                    <a:p>
                      <a:r>
                        <a:rPr lang="en-US" sz="2000" dirty="0"/>
                        <a:t>TCP</a:t>
                      </a:r>
                    </a:p>
                  </a:txBody>
                  <a:tcPr/>
                </a:tc>
                <a:tc>
                  <a:txBody>
                    <a:bodyPr/>
                    <a:lstStyle/>
                    <a:p>
                      <a:r>
                        <a:rPr lang="en-US" sz="2000" dirty="0"/>
                        <a:t>Telnet</a:t>
                      </a:r>
                    </a:p>
                  </a:txBody>
                  <a:tcPr/>
                </a:tc>
                <a:extLst>
                  <a:ext uri="{0D108BD9-81ED-4DB2-BD59-A6C34878D82A}">
                    <a16:rowId xmlns:a16="http://schemas.microsoft.com/office/drawing/2014/main" val="806917198"/>
                  </a:ext>
                </a:extLst>
              </a:tr>
              <a:tr h="370840">
                <a:tc>
                  <a:txBody>
                    <a:bodyPr/>
                    <a:lstStyle/>
                    <a:p>
                      <a:r>
                        <a:rPr lang="en-US" sz="2000" dirty="0"/>
                        <a:t>25</a:t>
                      </a:r>
                    </a:p>
                  </a:txBody>
                  <a:tcPr/>
                </a:tc>
                <a:tc>
                  <a:txBody>
                    <a:bodyPr/>
                    <a:lstStyle/>
                    <a:p>
                      <a:r>
                        <a:rPr lang="en-US" sz="2000" dirty="0"/>
                        <a:t>TCP</a:t>
                      </a:r>
                    </a:p>
                  </a:txBody>
                  <a:tcPr/>
                </a:tc>
                <a:tc>
                  <a:txBody>
                    <a:bodyPr/>
                    <a:lstStyle/>
                    <a:p>
                      <a:r>
                        <a:rPr lang="en-US" sz="2000" dirty="0"/>
                        <a:t>SMTP</a:t>
                      </a:r>
                    </a:p>
                  </a:txBody>
                  <a:tcPr/>
                </a:tc>
                <a:extLst>
                  <a:ext uri="{0D108BD9-81ED-4DB2-BD59-A6C34878D82A}">
                    <a16:rowId xmlns:a16="http://schemas.microsoft.com/office/drawing/2014/main" val="2825631239"/>
                  </a:ext>
                </a:extLst>
              </a:tr>
              <a:tr h="370840">
                <a:tc>
                  <a:txBody>
                    <a:bodyPr/>
                    <a:lstStyle/>
                    <a:p>
                      <a:r>
                        <a:rPr lang="en-US" sz="2000" dirty="0"/>
                        <a:t>53</a:t>
                      </a:r>
                    </a:p>
                  </a:txBody>
                  <a:tcPr/>
                </a:tc>
                <a:tc>
                  <a:txBody>
                    <a:bodyPr/>
                    <a:lstStyle/>
                    <a:p>
                      <a:r>
                        <a:rPr lang="en-US" sz="2000" dirty="0"/>
                        <a:t>UDP, TCP</a:t>
                      </a:r>
                    </a:p>
                  </a:txBody>
                  <a:tcPr/>
                </a:tc>
                <a:tc>
                  <a:txBody>
                    <a:bodyPr/>
                    <a:lstStyle/>
                    <a:p>
                      <a:r>
                        <a:rPr lang="en-US" sz="2000" dirty="0"/>
                        <a:t>DNS</a:t>
                      </a:r>
                    </a:p>
                  </a:txBody>
                  <a:tcPr/>
                </a:tc>
                <a:extLst>
                  <a:ext uri="{0D108BD9-81ED-4DB2-BD59-A6C34878D82A}">
                    <a16:rowId xmlns:a16="http://schemas.microsoft.com/office/drawing/2014/main" val="270361483"/>
                  </a:ext>
                </a:extLst>
              </a:tr>
              <a:tr h="370840">
                <a:tc>
                  <a:txBody>
                    <a:bodyPr/>
                    <a:lstStyle/>
                    <a:p>
                      <a:r>
                        <a:rPr lang="en-US" sz="2000" dirty="0"/>
                        <a:t>67, 68</a:t>
                      </a:r>
                    </a:p>
                  </a:txBody>
                  <a:tcPr/>
                </a:tc>
                <a:tc>
                  <a:txBody>
                    <a:bodyPr/>
                    <a:lstStyle/>
                    <a:p>
                      <a:r>
                        <a:rPr lang="en-US" sz="2000" dirty="0"/>
                        <a:t>UDP</a:t>
                      </a:r>
                    </a:p>
                  </a:txBody>
                  <a:tcPr/>
                </a:tc>
                <a:tc>
                  <a:txBody>
                    <a:bodyPr/>
                    <a:lstStyle/>
                    <a:p>
                      <a:r>
                        <a:rPr lang="en-US" sz="2000" dirty="0"/>
                        <a:t>DHCP</a:t>
                      </a:r>
                    </a:p>
                  </a:txBody>
                  <a:tcPr/>
                </a:tc>
                <a:extLst>
                  <a:ext uri="{0D108BD9-81ED-4DB2-BD59-A6C34878D82A}">
                    <a16:rowId xmlns:a16="http://schemas.microsoft.com/office/drawing/2014/main" val="1143497953"/>
                  </a:ext>
                </a:extLst>
              </a:tr>
              <a:tr h="370840">
                <a:tc>
                  <a:txBody>
                    <a:bodyPr/>
                    <a:lstStyle/>
                    <a:p>
                      <a:r>
                        <a:rPr lang="en-US" sz="2000" dirty="0"/>
                        <a:t>69</a:t>
                      </a:r>
                    </a:p>
                  </a:txBody>
                  <a:tcPr/>
                </a:tc>
                <a:tc>
                  <a:txBody>
                    <a:bodyPr/>
                    <a:lstStyle/>
                    <a:p>
                      <a:r>
                        <a:rPr lang="en-US" sz="2000" dirty="0"/>
                        <a:t>UDP</a:t>
                      </a:r>
                    </a:p>
                  </a:txBody>
                  <a:tcPr/>
                </a:tc>
                <a:tc>
                  <a:txBody>
                    <a:bodyPr/>
                    <a:lstStyle/>
                    <a:p>
                      <a:r>
                        <a:rPr lang="en-US" sz="2000" dirty="0"/>
                        <a:t>TFTP</a:t>
                      </a:r>
                    </a:p>
                  </a:txBody>
                  <a:tcPr/>
                </a:tc>
                <a:extLst>
                  <a:ext uri="{0D108BD9-81ED-4DB2-BD59-A6C34878D82A}">
                    <a16:rowId xmlns:a16="http://schemas.microsoft.com/office/drawing/2014/main" val="1428691965"/>
                  </a:ext>
                </a:extLst>
              </a:tr>
              <a:tr h="370840">
                <a:tc>
                  <a:txBody>
                    <a:bodyPr/>
                    <a:lstStyle/>
                    <a:p>
                      <a:r>
                        <a:rPr lang="en-US" sz="2000" dirty="0"/>
                        <a:t>80</a:t>
                      </a:r>
                    </a:p>
                  </a:txBody>
                  <a:tcPr/>
                </a:tc>
                <a:tc>
                  <a:txBody>
                    <a:bodyPr/>
                    <a:lstStyle/>
                    <a:p>
                      <a:r>
                        <a:rPr lang="en-US" sz="2000" dirty="0"/>
                        <a:t>TCP</a:t>
                      </a:r>
                    </a:p>
                  </a:txBody>
                  <a:tcPr/>
                </a:tc>
                <a:tc>
                  <a:txBody>
                    <a:bodyPr/>
                    <a:lstStyle/>
                    <a:p>
                      <a:r>
                        <a:rPr lang="en-US" sz="2000" dirty="0"/>
                        <a:t>HTTP</a:t>
                      </a:r>
                    </a:p>
                  </a:txBody>
                  <a:tcPr/>
                </a:tc>
                <a:extLst>
                  <a:ext uri="{0D108BD9-81ED-4DB2-BD59-A6C34878D82A}">
                    <a16:rowId xmlns:a16="http://schemas.microsoft.com/office/drawing/2014/main" val="356852870"/>
                  </a:ext>
                </a:extLst>
              </a:tr>
              <a:tr h="370840">
                <a:tc>
                  <a:txBody>
                    <a:bodyPr/>
                    <a:lstStyle/>
                    <a:p>
                      <a:r>
                        <a:rPr lang="en-US" sz="2000" dirty="0"/>
                        <a:t>110</a:t>
                      </a:r>
                    </a:p>
                  </a:txBody>
                  <a:tcPr/>
                </a:tc>
                <a:tc>
                  <a:txBody>
                    <a:bodyPr/>
                    <a:lstStyle/>
                    <a:p>
                      <a:r>
                        <a:rPr lang="en-US" sz="2000" dirty="0"/>
                        <a:t>TCP</a:t>
                      </a:r>
                    </a:p>
                  </a:txBody>
                  <a:tcPr/>
                </a:tc>
                <a:tc>
                  <a:txBody>
                    <a:bodyPr/>
                    <a:lstStyle/>
                    <a:p>
                      <a:r>
                        <a:rPr lang="en-US" sz="2000" dirty="0"/>
                        <a:t>POP3</a:t>
                      </a:r>
                    </a:p>
                  </a:txBody>
                  <a:tcPr/>
                </a:tc>
                <a:extLst>
                  <a:ext uri="{0D108BD9-81ED-4DB2-BD59-A6C34878D82A}">
                    <a16:rowId xmlns:a16="http://schemas.microsoft.com/office/drawing/2014/main" val="1245717823"/>
                  </a:ext>
                </a:extLst>
              </a:tr>
              <a:tr h="370840">
                <a:tc>
                  <a:txBody>
                    <a:bodyPr/>
                    <a:lstStyle/>
                    <a:p>
                      <a:r>
                        <a:rPr lang="en-US" sz="2000" dirty="0"/>
                        <a:t>143</a:t>
                      </a:r>
                    </a:p>
                  </a:txBody>
                  <a:tcPr/>
                </a:tc>
                <a:tc>
                  <a:txBody>
                    <a:bodyPr/>
                    <a:lstStyle/>
                    <a:p>
                      <a:r>
                        <a:rPr lang="en-US" sz="2000" dirty="0"/>
                        <a:t>TCP</a:t>
                      </a:r>
                    </a:p>
                  </a:txBody>
                  <a:tcPr/>
                </a:tc>
                <a:tc>
                  <a:txBody>
                    <a:bodyPr/>
                    <a:lstStyle/>
                    <a:p>
                      <a:r>
                        <a:rPr lang="en-US" sz="2000" dirty="0"/>
                        <a:t>IMAP</a:t>
                      </a:r>
                    </a:p>
                  </a:txBody>
                  <a:tcPr/>
                </a:tc>
                <a:extLst>
                  <a:ext uri="{0D108BD9-81ED-4DB2-BD59-A6C34878D82A}">
                    <a16:rowId xmlns:a16="http://schemas.microsoft.com/office/drawing/2014/main" val="2771946533"/>
                  </a:ext>
                </a:extLst>
              </a:tr>
              <a:tr h="370840">
                <a:tc>
                  <a:txBody>
                    <a:bodyPr/>
                    <a:lstStyle/>
                    <a:p>
                      <a:r>
                        <a:rPr lang="en-US" sz="2000" dirty="0"/>
                        <a:t>161</a:t>
                      </a:r>
                    </a:p>
                  </a:txBody>
                  <a:tcPr/>
                </a:tc>
                <a:tc>
                  <a:txBody>
                    <a:bodyPr/>
                    <a:lstStyle/>
                    <a:p>
                      <a:r>
                        <a:rPr lang="en-US" sz="2000" dirty="0"/>
                        <a:t>UDP</a:t>
                      </a:r>
                    </a:p>
                  </a:txBody>
                  <a:tcPr/>
                </a:tc>
                <a:tc>
                  <a:txBody>
                    <a:bodyPr/>
                    <a:lstStyle/>
                    <a:p>
                      <a:r>
                        <a:rPr lang="en-US" sz="2000" dirty="0"/>
                        <a:t>SNMP</a:t>
                      </a:r>
                    </a:p>
                  </a:txBody>
                  <a:tcPr/>
                </a:tc>
                <a:extLst>
                  <a:ext uri="{0D108BD9-81ED-4DB2-BD59-A6C34878D82A}">
                    <a16:rowId xmlns:a16="http://schemas.microsoft.com/office/drawing/2014/main" val="1948255365"/>
                  </a:ext>
                </a:extLst>
              </a:tr>
              <a:tr h="370840">
                <a:tc>
                  <a:txBody>
                    <a:bodyPr/>
                    <a:lstStyle/>
                    <a:p>
                      <a:r>
                        <a:rPr lang="en-US" sz="2000" dirty="0"/>
                        <a:t>443</a:t>
                      </a:r>
                    </a:p>
                  </a:txBody>
                  <a:tcPr/>
                </a:tc>
                <a:tc>
                  <a:txBody>
                    <a:bodyPr/>
                    <a:lstStyle/>
                    <a:p>
                      <a:r>
                        <a:rPr lang="en-US" sz="2000" dirty="0"/>
                        <a:t>TCP</a:t>
                      </a:r>
                    </a:p>
                  </a:txBody>
                  <a:tcPr/>
                </a:tc>
                <a:tc>
                  <a:txBody>
                    <a:bodyPr/>
                    <a:lstStyle/>
                    <a:p>
                      <a:r>
                        <a:rPr lang="en-US" sz="2000" dirty="0"/>
                        <a:t>HTTPS</a:t>
                      </a:r>
                    </a:p>
                  </a:txBody>
                  <a:tcPr/>
                </a:tc>
                <a:extLst>
                  <a:ext uri="{0D108BD9-81ED-4DB2-BD59-A6C34878D82A}">
                    <a16:rowId xmlns:a16="http://schemas.microsoft.com/office/drawing/2014/main" val="2869334889"/>
                  </a:ext>
                </a:extLst>
              </a:tr>
            </a:tbl>
          </a:graphicData>
        </a:graphic>
      </p:graphicFrame>
    </p:spTree>
    <p:extLst>
      <p:ext uri="{BB962C8B-B14F-4D97-AF65-F5344CB8AC3E}">
        <p14:creationId xmlns:p14="http://schemas.microsoft.com/office/powerpoint/2010/main" val="70939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err="1"/>
              <a:t>Protocol</a:t>
            </a:r>
            <a:r>
              <a:rPr lang="es-ES" dirty="0"/>
              <a:t> de control</a:t>
            </a:r>
            <a:br>
              <a:rPr lang="es-ES" dirty="0"/>
            </a:br>
            <a:r>
              <a:rPr lang="es-ES" dirty="0"/>
              <a:t>al </a:t>
            </a:r>
            <a:r>
              <a:rPr lang="es-ES" dirty="0" err="1"/>
              <a:t>transmisiei</a:t>
            </a:r>
            <a:endParaRPr lang="en-US" dirty="0"/>
          </a:p>
        </p:txBody>
      </p:sp>
      <p:pic>
        <p:nvPicPr>
          <p:cNvPr id="3" name="Picture 2">
            <a:extLst>
              <a:ext uri="{FF2B5EF4-FFF2-40B4-BE49-F238E27FC236}">
                <a16:creationId xmlns:a16="http://schemas.microsoft.com/office/drawing/2014/main" id="{0D5BE1DA-CDDE-9317-D829-E9B74790D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885" y="2849195"/>
            <a:ext cx="4148960" cy="259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4" y="1847654"/>
            <a:ext cx="7901511" cy="4994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800" dirty="0" err="1"/>
              <a:t>Transportul</a:t>
            </a:r>
            <a:r>
              <a:rPr lang="en-US" sz="2800" dirty="0"/>
              <a:t> TCP </a:t>
            </a:r>
            <a:r>
              <a:rPr lang="en-US" sz="2800" dirty="0" err="1"/>
              <a:t>este</a:t>
            </a:r>
            <a:r>
              <a:rPr lang="en-US" sz="2800" dirty="0"/>
              <a:t> </a:t>
            </a:r>
            <a:r>
              <a:rPr lang="en-US" sz="2800" dirty="0" err="1"/>
              <a:t>fiabil</a:t>
            </a:r>
            <a:r>
              <a:rPr lang="en-US" sz="2800" dirty="0"/>
              <a:t> </a:t>
            </a:r>
            <a:r>
              <a:rPr lang="en-US" sz="2800" dirty="0" err="1"/>
              <a:t>deoarece</a:t>
            </a:r>
            <a:r>
              <a:rPr lang="en-US" sz="2800" dirty="0"/>
              <a:t> </a:t>
            </a:r>
            <a:r>
              <a:rPr lang="en-US" sz="2800" dirty="0" err="1"/>
              <a:t>așteaptă</a:t>
            </a:r>
            <a:r>
              <a:rPr lang="en-US" sz="2800" dirty="0"/>
              <a:t> </a:t>
            </a:r>
            <a:r>
              <a:rPr lang="en-US" sz="2800" dirty="0" err="1"/>
              <a:t>confirmarea</a:t>
            </a:r>
            <a:r>
              <a:rPr lang="en-US" sz="2800" dirty="0"/>
              <a:t> </a:t>
            </a:r>
            <a:r>
              <a:rPr lang="en-US" sz="2800" dirty="0" err="1"/>
              <a:t>livrării</a:t>
            </a:r>
            <a:r>
              <a:rPr lang="en-US" sz="2800" dirty="0"/>
              <a:t> </a:t>
            </a:r>
            <a:r>
              <a:rPr lang="en-US" sz="2800" dirty="0" err="1"/>
              <a:t>pachetelor</a:t>
            </a:r>
            <a:r>
              <a:rPr lang="en-US" sz="2800" dirty="0"/>
              <a:t>;</a:t>
            </a:r>
          </a:p>
          <a:p>
            <a:pPr marL="285750" indent="-285750"/>
            <a:r>
              <a:rPr lang="en-US" sz="2800" dirty="0" err="1"/>
              <a:t>Există</a:t>
            </a:r>
            <a:r>
              <a:rPr lang="en-US" sz="2800" dirty="0"/>
              <a:t> </a:t>
            </a:r>
            <a:r>
              <a:rPr lang="en-US" sz="2800" dirty="0" err="1"/>
              <a:t>trei</a:t>
            </a:r>
            <a:r>
              <a:rPr lang="en-US" sz="2800" dirty="0"/>
              <a:t> </a:t>
            </a:r>
            <a:r>
              <a:rPr lang="en-US" sz="2800" dirty="0" err="1"/>
              <a:t>operațiuni</a:t>
            </a:r>
            <a:r>
              <a:rPr lang="en-US" sz="2800" dirty="0"/>
              <a:t> de </a:t>
            </a:r>
            <a:r>
              <a:rPr lang="en-US" sz="2800" dirty="0" err="1"/>
              <a:t>bază</a:t>
            </a:r>
            <a:r>
              <a:rPr lang="en-US" sz="2800" dirty="0"/>
              <a:t> care permit </a:t>
            </a:r>
            <a:r>
              <a:rPr lang="en-US" sz="2800" dirty="0" err="1"/>
              <a:t>fiabilitatea</a:t>
            </a:r>
            <a:r>
              <a:rPr lang="en-US" sz="2800" dirty="0"/>
              <a:t> cu TCP:</a:t>
            </a:r>
          </a:p>
          <a:p>
            <a:pPr marL="685800" lvl="1"/>
            <a:r>
              <a:rPr lang="en-US" sz="2600" dirty="0" err="1"/>
              <a:t>Numerotarea</a:t>
            </a:r>
            <a:r>
              <a:rPr lang="en-US" sz="2600" dirty="0"/>
              <a:t> </a:t>
            </a:r>
            <a:r>
              <a:rPr lang="en-US" sz="2600" dirty="0" err="1"/>
              <a:t>și</a:t>
            </a:r>
            <a:r>
              <a:rPr lang="en-US" sz="2600" dirty="0"/>
              <a:t> </a:t>
            </a:r>
            <a:r>
              <a:rPr lang="en-US" sz="2600" dirty="0" err="1"/>
              <a:t>urmărirea</a:t>
            </a:r>
            <a:r>
              <a:rPr lang="en-US" sz="2600" dirty="0"/>
              <a:t> </a:t>
            </a:r>
            <a:r>
              <a:rPr lang="en-US" sz="2600" dirty="0" err="1"/>
              <a:t>segmentelor</a:t>
            </a:r>
            <a:r>
              <a:rPr lang="en-US" sz="2600" dirty="0"/>
              <a:t> de date </a:t>
            </a:r>
            <a:r>
              <a:rPr lang="en-US" sz="2600" dirty="0" err="1"/>
              <a:t>transmise</a:t>
            </a:r>
            <a:r>
              <a:rPr lang="en-US" sz="2600" dirty="0"/>
              <a:t> </a:t>
            </a:r>
            <a:r>
              <a:rPr lang="en-US" sz="2600" dirty="0" err="1"/>
              <a:t>către</a:t>
            </a:r>
            <a:r>
              <a:rPr lang="en-US" sz="2600" dirty="0"/>
              <a:t> o </a:t>
            </a:r>
            <a:r>
              <a:rPr lang="en-US" sz="2600" dirty="0" err="1"/>
              <a:t>anumită</a:t>
            </a:r>
            <a:r>
              <a:rPr lang="en-US" sz="2600" dirty="0"/>
              <a:t> </a:t>
            </a:r>
            <a:r>
              <a:rPr lang="en-US" sz="2600" dirty="0" err="1"/>
              <a:t>anumită</a:t>
            </a:r>
            <a:r>
              <a:rPr lang="en-US" sz="2600" dirty="0"/>
              <a:t> </a:t>
            </a:r>
            <a:r>
              <a:rPr lang="en-US" sz="2600" dirty="0" err="1"/>
              <a:t>aplicație</a:t>
            </a:r>
            <a:r>
              <a:rPr lang="en-US" sz="2600" dirty="0"/>
              <a:t> de pe o </a:t>
            </a:r>
            <a:r>
              <a:rPr lang="en-US" sz="2600" dirty="0" err="1"/>
              <a:t>stație</a:t>
            </a:r>
            <a:r>
              <a:rPr lang="en-US" sz="2600" dirty="0"/>
              <a:t>;</a:t>
            </a:r>
          </a:p>
          <a:p>
            <a:pPr marL="685800" lvl="1"/>
            <a:r>
              <a:rPr lang="en-US" sz="2600" dirty="0" err="1"/>
              <a:t>Recunoașterea</a:t>
            </a:r>
            <a:r>
              <a:rPr lang="en-US" sz="2600" dirty="0"/>
              <a:t> </a:t>
            </a:r>
            <a:r>
              <a:rPr lang="en-US" sz="2600" dirty="0" err="1"/>
              <a:t>datelor</a:t>
            </a:r>
            <a:r>
              <a:rPr lang="en-US" sz="2600" dirty="0"/>
              <a:t> </a:t>
            </a:r>
            <a:r>
              <a:rPr lang="en-US" sz="2600" dirty="0" err="1"/>
              <a:t>primite</a:t>
            </a:r>
            <a:r>
              <a:rPr lang="en-US" sz="2600" dirty="0"/>
              <a:t>;</a:t>
            </a:r>
          </a:p>
          <a:p>
            <a:pPr marL="685800" lvl="1"/>
            <a:r>
              <a:rPr lang="en-US" sz="2600" dirty="0" err="1"/>
              <a:t>Retransmiterea</a:t>
            </a:r>
            <a:r>
              <a:rPr lang="en-US" sz="2600" dirty="0"/>
              <a:t> </a:t>
            </a:r>
            <a:r>
              <a:rPr lang="en-US" sz="2600" dirty="0" err="1"/>
              <a:t>oricăror</a:t>
            </a:r>
            <a:r>
              <a:rPr lang="en-US" sz="2600" dirty="0"/>
              <a:t> date </a:t>
            </a:r>
            <a:r>
              <a:rPr lang="en-US" sz="2600" dirty="0" err="1"/>
              <a:t>neacceptate</a:t>
            </a:r>
            <a:r>
              <a:rPr lang="en-US" sz="2600" dirty="0"/>
              <a:t> </a:t>
            </a:r>
            <a:r>
              <a:rPr lang="en-US" sz="2600" dirty="0" err="1"/>
              <a:t>după</a:t>
            </a:r>
            <a:r>
              <a:rPr lang="en-US" sz="2600" dirty="0"/>
              <a:t> o </a:t>
            </a:r>
            <a:r>
              <a:rPr lang="en-US" sz="2600" dirty="0" err="1"/>
              <a:t>anumită</a:t>
            </a:r>
            <a:r>
              <a:rPr lang="en-US" sz="2600" dirty="0"/>
              <a:t> </a:t>
            </a:r>
            <a:r>
              <a:rPr lang="en-US" sz="2600" dirty="0" err="1"/>
              <a:t>perioadă</a:t>
            </a:r>
            <a:r>
              <a:rPr lang="en-US" sz="2600" dirty="0"/>
              <a:t> de </a:t>
            </a:r>
            <a:r>
              <a:rPr lang="en-US" sz="2600" dirty="0" err="1"/>
              <a:t>timp.</a:t>
            </a:r>
            <a:endParaRPr lang="en-US" sz="2600" dirty="0"/>
          </a:p>
        </p:txBody>
      </p:sp>
    </p:spTree>
    <p:extLst>
      <p:ext uri="{BB962C8B-B14F-4D97-AF65-F5344CB8AC3E}">
        <p14:creationId xmlns:p14="http://schemas.microsoft.com/office/powerpoint/2010/main" val="377888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Transmission Control Protocol</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4" y="1847654"/>
            <a:ext cx="6762144" cy="49943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err="1"/>
              <a:t>Protocolul</a:t>
            </a:r>
            <a:r>
              <a:rPr lang="en-US" sz="2800" dirty="0"/>
              <a:t> TCP:</a:t>
            </a:r>
          </a:p>
          <a:p>
            <a:pPr lvl="1">
              <a:spcBef>
                <a:spcPts val="1000"/>
              </a:spcBef>
              <a:buFont typeface="Courier New" panose="02070309020205020404" pitchFamily="49" charset="0"/>
              <a:buChar char="o"/>
            </a:pPr>
            <a:r>
              <a:rPr lang="en-US" sz="2600" dirty="0"/>
              <a:t>Protocol </a:t>
            </a:r>
            <a:r>
              <a:rPr lang="en-US" sz="2600" dirty="0" err="1"/>
              <a:t>orientat</a:t>
            </a:r>
            <a:r>
              <a:rPr lang="en-US" sz="2600" dirty="0"/>
              <a:t> pe </a:t>
            </a:r>
            <a:r>
              <a:rPr lang="en-US" sz="2600" dirty="0" err="1"/>
              <a:t>conexiune</a:t>
            </a:r>
            <a:r>
              <a:rPr lang="en-US" sz="2600" dirty="0"/>
              <a:t>;</a:t>
            </a:r>
          </a:p>
          <a:p>
            <a:pPr lvl="1">
              <a:spcBef>
                <a:spcPts val="1000"/>
              </a:spcBef>
              <a:buFont typeface="Courier New" panose="02070309020205020404" pitchFamily="49" charset="0"/>
              <a:buChar char="o"/>
            </a:pPr>
            <a:r>
              <a:rPr lang="en-US" sz="2600" dirty="0"/>
              <a:t>(</a:t>
            </a:r>
            <a:r>
              <a:rPr lang="en-US" sz="2600" dirty="0" err="1"/>
              <a:t>Relativ</a:t>
            </a:r>
            <a:r>
              <a:rPr lang="en-US" sz="2600" dirty="0"/>
              <a:t>) complex;</a:t>
            </a:r>
          </a:p>
          <a:p>
            <a:pPr lvl="1">
              <a:spcBef>
                <a:spcPts val="1000"/>
              </a:spcBef>
              <a:buFont typeface="Courier New" panose="02070309020205020404" pitchFamily="49" charset="0"/>
              <a:buChar char="o"/>
            </a:pPr>
            <a:r>
              <a:rPr lang="en-US" sz="2600" dirty="0" err="1"/>
              <a:t>Oferă</a:t>
            </a:r>
            <a:r>
              <a:rPr lang="en-US" sz="2600" dirty="0"/>
              <a:t> </a:t>
            </a:r>
            <a:r>
              <a:rPr lang="en-US" sz="2600" dirty="0" err="1"/>
              <a:t>garanții</a:t>
            </a:r>
            <a:r>
              <a:rPr lang="en-US" sz="2600" dirty="0"/>
              <a:t> </a:t>
            </a:r>
            <a:r>
              <a:rPr lang="en-US" sz="2600" dirty="0" err="1"/>
              <a:t>suplimentare</a:t>
            </a:r>
            <a:r>
              <a:rPr lang="en-US" sz="2600" dirty="0"/>
              <a:t>;</a:t>
            </a:r>
          </a:p>
          <a:p>
            <a:pPr lvl="1">
              <a:spcBef>
                <a:spcPts val="1000"/>
              </a:spcBef>
              <a:buFont typeface="Courier New" panose="02070309020205020404" pitchFamily="49" charset="0"/>
              <a:buChar char="o"/>
            </a:pPr>
            <a:r>
              <a:rPr lang="en-US" sz="2600" dirty="0" err="1"/>
              <a:t>Raportul</a:t>
            </a:r>
            <a:r>
              <a:rPr lang="en-US" sz="2600" dirty="0"/>
              <a:t> </a:t>
            </a:r>
            <a:r>
              <a:rPr lang="en-US" sz="2600" dirty="0" err="1"/>
              <a:t>dintre</a:t>
            </a:r>
            <a:r>
              <a:rPr lang="en-US" sz="2600" dirty="0"/>
              <a:t> </a:t>
            </a:r>
            <a:r>
              <a:rPr lang="en-US" sz="2600" dirty="0" err="1"/>
              <a:t>lungimea</a:t>
            </a:r>
            <a:r>
              <a:rPr lang="en-US" sz="2600" dirty="0"/>
              <a:t> header-</a:t>
            </a:r>
            <a:r>
              <a:rPr lang="en-US" sz="2600" dirty="0" err="1"/>
              <a:t>ului</a:t>
            </a:r>
            <a:r>
              <a:rPr lang="en-US" sz="2600" dirty="0"/>
              <a:t> </a:t>
            </a:r>
            <a:r>
              <a:rPr lang="en-US" sz="2600" dirty="0" err="1"/>
              <a:t>și</a:t>
            </a:r>
            <a:r>
              <a:rPr lang="en-US" sz="2600" dirty="0"/>
              <a:t> </a:t>
            </a:r>
            <a:r>
              <a:rPr lang="en-US" sz="2600" dirty="0" err="1"/>
              <a:t>lungimea</a:t>
            </a:r>
            <a:r>
              <a:rPr lang="en-US" sz="2600" dirty="0"/>
              <a:t> </a:t>
            </a:r>
            <a:r>
              <a:rPr lang="en-US" sz="2600" dirty="0" err="1"/>
              <a:t>datelor</a:t>
            </a:r>
            <a:r>
              <a:rPr lang="en-US" sz="2600" dirty="0"/>
              <a:t> </a:t>
            </a:r>
            <a:r>
              <a:rPr lang="en-US" sz="2600" dirty="0" err="1"/>
              <a:t>trimise</a:t>
            </a:r>
            <a:r>
              <a:rPr lang="en-US" sz="2600" dirty="0"/>
              <a:t> </a:t>
            </a:r>
            <a:r>
              <a:rPr lang="en-US" sz="2600" dirty="0" err="1"/>
              <a:t>este</a:t>
            </a:r>
            <a:r>
              <a:rPr lang="en-US" sz="2600" dirty="0"/>
              <a:t> (</a:t>
            </a:r>
            <a:r>
              <a:rPr lang="en-US" sz="2600" dirty="0" err="1"/>
              <a:t>relativ</a:t>
            </a:r>
            <a:r>
              <a:rPr lang="en-US" sz="2600" dirty="0"/>
              <a:t>) </a:t>
            </a:r>
            <a:r>
              <a:rPr lang="en-US" sz="2600" dirty="0" err="1"/>
              <a:t>dezavantajos</a:t>
            </a:r>
            <a:r>
              <a:rPr lang="en-US" sz="2600" dirty="0"/>
              <a:t>.</a:t>
            </a:r>
          </a:p>
          <a:p>
            <a:r>
              <a:rPr lang="en-US" sz="2800" dirty="0"/>
              <a:t>Pe </a:t>
            </a:r>
            <a:r>
              <a:rPr lang="en-US" sz="2800" dirty="0" err="1"/>
              <a:t>lângă</a:t>
            </a:r>
            <a:r>
              <a:rPr lang="en-US" sz="2800" dirty="0"/>
              <a:t> </a:t>
            </a:r>
            <a:r>
              <a:rPr lang="en-US" sz="2800" dirty="0" err="1"/>
              <a:t>funcțiil</a:t>
            </a:r>
            <a:r>
              <a:rPr lang="ro-RO" sz="2800" dirty="0"/>
              <a:t>e</a:t>
            </a:r>
            <a:r>
              <a:rPr lang="en-US" sz="2800" dirty="0"/>
              <a:t> de </a:t>
            </a:r>
            <a:r>
              <a:rPr lang="en-US" sz="2800" dirty="0" err="1"/>
              <a:t>bază</a:t>
            </a:r>
            <a:r>
              <a:rPr lang="en-US" sz="2800" dirty="0"/>
              <a:t> </a:t>
            </a:r>
            <a:r>
              <a:rPr lang="ro-RO" sz="2800" dirty="0"/>
              <a:t>pentru</a:t>
            </a:r>
            <a:br>
              <a:rPr lang="en-US" sz="2800" dirty="0"/>
            </a:br>
            <a:r>
              <a:rPr lang="en-US" sz="2800" dirty="0"/>
              <a:t>segment</a:t>
            </a:r>
            <a:r>
              <a:rPr lang="ro-RO" sz="2800" dirty="0"/>
              <a:t>a</a:t>
            </a:r>
            <a:r>
              <a:rPr lang="en-US" sz="2800" dirty="0"/>
              <a:t>r</a:t>
            </a:r>
            <a:r>
              <a:rPr lang="ro-RO" sz="2800" dirty="0"/>
              <a:t>ea</a:t>
            </a:r>
            <a:r>
              <a:rPr lang="en-US" sz="2800" dirty="0"/>
              <a:t> </a:t>
            </a:r>
            <a:r>
              <a:rPr lang="en-US" sz="2800" dirty="0" err="1"/>
              <a:t>și</a:t>
            </a:r>
            <a:r>
              <a:rPr lang="en-US" sz="2800" dirty="0"/>
              <a:t> </a:t>
            </a:r>
            <a:r>
              <a:rPr lang="en-US" sz="2800" dirty="0" err="1"/>
              <a:t>reasambl</a:t>
            </a:r>
            <a:r>
              <a:rPr lang="ro-RO" sz="2800" dirty="0"/>
              <a:t>area</a:t>
            </a:r>
            <a:r>
              <a:rPr lang="en-US" sz="2800" dirty="0"/>
              <a:t> </a:t>
            </a:r>
            <a:r>
              <a:rPr lang="en-US" sz="2800" dirty="0" err="1"/>
              <a:t>datelor</a:t>
            </a:r>
            <a:r>
              <a:rPr lang="en-US" sz="2800" dirty="0"/>
              <a:t>,</a:t>
            </a:r>
            <a:br>
              <a:rPr lang="en-US" sz="2800" dirty="0"/>
            </a:br>
            <a:r>
              <a:rPr lang="en-US" sz="2800" dirty="0"/>
              <a:t>TCP </a:t>
            </a:r>
            <a:r>
              <a:rPr lang="en-US" sz="2800" dirty="0" err="1"/>
              <a:t>oferă</a:t>
            </a:r>
            <a:r>
              <a:rPr lang="en-US" sz="2800" dirty="0"/>
              <a:t> </a:t>
            </a:r>
            <a:r>
              <a:rPr lang="en-US" sz="2800" dirty="0" err="1"/>
              <a:t>următoarele</a:t>
            </a:r>
            <a:r>
              <a:rPr lang="en-US" sz="2800" dirty="0"/>
              <a:t> </a:t>
            </a:r>
            <a:r>
              <a:rPr lang="en-US" sz="2800" dirty="0" err="1"/>
              <a:t>servicii</a:t>
            </a:r>
            <a:r>
              <a:rPr lang="en-US" sz="2800" dirty="0"/>
              <a:t>:</a:t>
            </a:r>
          </a:p>
          <a:p>
            <a:pPr marL="685800">
              <a:buFont typeface="Courier New" panose="02070309020205020404" pitchFamily="49" charset="0"/>
              <a:buChar char="o"/>
            </a:pPr>
            <a:r>
              <a:rPr lang="en-US" sz="2600" dirty="0" err="1"/>
              <a:t>Stabilirea</a:t>
            </a:r>
            <a:r>
              <a:rPr lang="en-US" sz="2600" dirty="0"/>
              <a:t> </a:t>
            </a:r>
            <a:r>
              <a:rPr lang="en-US" sz="2600" dirty="0" err="1"/>
              <a:t>unei</a:t>
            </a:r>
            <a:r>
              <a:rPr lang="en-US" sz="2600" dirty="0"/>
              <a:t> </a:t>
            </a:r>
            <a:r>
              <a:rPr lang="en-US" sz="2600" dirty="0" err="1"/>
              <a:t>sesiuni</a:t>
            </a:r>
            <a:r>
              <a:rPr lang="en-US" sz="2600" dirty="0"/>
              <a:t>;</a:t>
            </a:r>
          </a:p>
          <a:p>
            <a:pPr marL="685800">
              <a:buFont typeface="Courier New" panose="02070309020205020404" pitchFamily="49" charset="0"/>
              <a:buChar char="o"/>
            </a:pPr>
            <a:r>
              <a:rPr lang="en-US" sz="2600" dirty="0" err="1"/>
              <a:t>Livrarea</a:t>
            </a:r>
            <a:r>
              <a:rPr lang="en-US" sz="2600" dirty="0"/>
              <a:t> </a:t>
            </a:r>
            <a:r>
              <a:rPr lang="en-US" sz="2600" dirty="0" err="1"/>
              <a:t>fiabilă</a:t>
            </a:r>
            <a:r>
              <a:rPr lang="en-US" sz="2600" dirty="0"/>
              <a:t>;</a:t>
            </a:r>
          </a:p>
          <a:p>
            <a:pPr marL="685800">
              <a:buFont typeface="Courier New" panose="02070309020205020404" pitchFamily="49" charset="0"/>
              <a:buChar char="o"/>
            </a:pPr>
            <a:r>
              <a:rPr lang="en-US" sz="2600" dirty="0" err="1"/>
              <a:t>Reordonarea</a:t>
            </a:r>
            <a:r>
              <a:rPr lang="en-US" sz="2600" dirty="0"/>
              <a:t> </a:t>
            </a:r>
            <a:r>
              <a:rPr lang="en-US" sz="2600" dirty="0" err="1"/>
              <a:t>pachetelor</a:t>
            </a:r>
            <a:r>
              <a:rPr lang="en-US" sz="2600" dirty="0"/>
              <a:t>;</a:t>
            </a:r>
          </a:p>
          <a:p>
            <a:pPr marL="685800">
              <a:buFont typeface="Courier New" panose="02070309020205020404" pitchFamily="49" charset="0"/>
              <a:buChar char="o"/>
            </a:pPr>
            <a:r>
              <a:rPr lang="en-US" sz="2600" dirty="0" err="1"/>
              <a:t>Controlul</a:t>
            </a:r>
            <a:r>
              <a:rPr lang="en-US" sz="2600" dirty="0"/>
              <a:t> </a:t>
            </a:r>
            <a:r>
              <a:rPr lang="en-US" sz="2600" dirty="0" err="1"/>
              <a:t>fluxului</a:t>
            </a:r>
            <a:r>
              <a:rPr lang="en-US" sz="2600" dirty="0"/>
              <a:t>.</a:t>
            </a:r>
          </a:p>
        </p:txBody>
      </p:sp>
      <p:pic>
        <p:nvPicPr>
          <p:cNvPr id="3" name="Picture 2">
            <a:extLst>
              <a:ext uri="{FF2B5EF4-FFF2-40B4-BE49-F238E27FC236}">
                <a16:creationId xmlns:a16="http://schemas.microsoft.com/office/drawing/2014/main" id="{C71CA669-1A34-9CC6-A75F-C8947C3AE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838" y="2326120"/>
            <a:ext cx="5575532" cy="403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465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Structura</a:t>
            </a:r>
            <a:r>
              <a:rPr lang="en-US" dirty="0"/>
              <a:t> </a:t>
            </a:r>
            <a:r>
              <a:rPr lang="en-US" dirty="0" err="1"/>
              <a:t>unui</a:t>
            </a:r>
            <a:r>
              <a:rPr lang="en-US" dirty="0"/>
              <a:t> </a:t>
            </a:r>
            <a:r>
              <a:rPr lang="en-US" dirty="0" err="1"/>
              <a:t>pachet</a:t>
            </a:r>
            <a:r>
              <a:rPr lang="en-US" dirty="0"/>
              <a:t> TCP</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4" y="1847654"/>
            <a:ext cx="11987736" cy="4994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TCP </a:t>
            </a:r>
            <a:r>
              <a:rPr lang="en-US" sz="2800" dirty="0" err="1"/>
              <a:t>este</a:t>
            </a:r>
            <a:r>
              <a:rPr lang="en-US" sz="2800" dirty="0"/>
              <a:t> un protocol cu stare care </a:t>
            </a:r>
            <a:r>
              <a:rPr lang="en-US" sz="2800" dirty="0" err="1"/>
              <a:t>ține</a:t>
            </a:r>
            <a:r>
              <a:rPr lang="en-US" sz="2800" dirty="0"/>
              <a:t> </a:t>
            </a:r>
            <a:r>
              <a:rPr lang="en-US" sz="2800" dirty="0" err="1"/>
              <a:t>evidența</a:t>
            </a:r>
            <a:r>
              <a:rPr lang="en-US" sz="2800" dirty="0"/>
              <a:t> </a:t>
            </a:r>
            <a:r>
              <a:rPr lang="en-US" sz="2800" dirty="0" err="1"/>
              <a:t>sesiunii</a:t>
            </a:r>
            <a:r>
              <a:rPr lang="en-US" sz="2800" dirty="0"/>
              <a:t> de </a:t>
            </a:r>
            <a:r>
              <a:rPr lang="en-US" sz="2800" dirty="0" err="1"/>
              <a:t>comunicare</a:t>
            </a:r>
            <a:r>
              <a:rPr lang="en-US" sz="2800" dirty="0"/>
              <a:t> </a:t>
            </a:r>
            <a:r>
              <a:rPr lang="en-US" sz="2800" dirty="0" err="1"/>
              <a:t>prin</a:t>
            </a:r>
            <a:r>
              <a:rPr lang="en-US" sz="2800" dirty="0"/>
              <a:t> </a:t>
            </a:r>
            <a:r>
              <a:rPr lang="en-US" sz="2800" dirty="0" err="1"/>
              <a:t>înregistrarea</a:t>
            </a:r>
            <a:r>
              <a:rPr lang="en-US" sz="2800" dirty="0"/>
              <a:t> </a:t>
            </a:r>
            <a:r>
              <a:rPr lang="en-US" sz="2800" dirty="0" err="1"/>
              <a:t>informațiilor</a:t>
            </a:r>
            <a:r>
              <a:rPr lang="en-US" sz="2800" dirty="0"/>
              <a:t> pe care le-a trimis </a:t>
            </a:r>
            <a:r>
              <a:rPr lang="en-US" sz="2800" dirty="0" err="1"/>
              <a:t>și</a:t>
            </a:r>
            <a:r>
              <a:rPr lang="en-US" sz="2800" dirty="0"/>
              <a:t> </a:t>
            </a:r>
            <a:r>
              <a:rPr lang="en-US" sz="2800" dirty="0" err="1"/>
              <a:t>ce</a:t>
            </a:r>
            <a:r>
              <a:rPr lang="en-US" sz="2800" dirty="0"/>
              <a:t> </a:t>
            </a:r>
            <a:r>
              <a:rPr lang="en-US" sz="2800" dirty="0" err="1"/>
              <a:t>informații</a:t>
            </a:r>
            <a:r>
              <a:rPr lang="en-US" sz="2800" dirty="0"/>
              <a:t> au </a:t>
            </a:r>
            <a:r>
              <a:rPr lang="en-US" sz="2800" dirty="0" err="1"/>
              <a:t>fost</a:t>
            </a:r>
            <a:r>
              <a:rPr lang="en-US" sz="2800" dirty="0"/>
              <a:t> </a:t>
            </a:r>
            <a:r>
              <a:rPr lang="en-US" sz="2800" dirty="0" err="1"/>
              <a:t>confirmate</a:t>
            </a:r>
            <a:r>
              <a:rPr lang="en-US" sz="2800" dirty="0"/>
              <a:t>;</a:t>
            </a:r>
          </a:p>
          <a:p>
            <a:r>
              <a:rPr lang="en-US" sz="2800" dirty="0" err="1"/>
              <a:t>Fiecare</a:t>
            </a:r>
            <a:r>
              <a:rPr lang="en-US" sz="2800" dirty="0"/>
              <a:t> segment TCP are 20 de </a:t>
            </a:r>
            <a:r>
              <a:rPr lang="en-US" sz="2800" dirty="0" err="1"/>
              <a:t>octeți</a:t>
            </a:r>
            <a:r>
              <a:rPr lang="en-US" sz="2800" dirty="0"/>
              <a:t> </a:t>
            </a:r>
            <a:r>
              <a:rPr lang="en-US" sz="2800" dirty="0" err="1"/>
              <a:t>în</a:t>
            </a:r>
            <a:r>
              <a:rPr lang="en-US" sz="2800" dirty="0"/>
              <a:t> </a:t>
            </a:r>
            <a:r>
              <a:rPr lang="en-US" sz="2800" dirty="0" err="1"/>
              <a:t>antet</a:t>
            </a:r>
            <a:r>
              <a:rPr lang="en-US" sz="2800" dirty="0"/>
              <a:t> care </a:t>
            </a:r>
            <a:r>
              <a:rPr lang="en-US" sz="2800" dirty="0" err="1"/>
              <a:t>încapsulează</a:t>
            </a:r>
            <a:r>
              <a:rPr lang="en-US" sz="2800" dirty="0"/>
              <a:t> </a:t>
            </a:r>
            <a:r>
              <a:rPr lang="en-US" sz="2800" dirty="0" err="1"/>
              <a:t>datele</a:t>
            </a:r>
            <a:r>
              <a:rPr lang="en-US" sz="2800" dirty="0"/>
              <a:t> </a:t>
            </a:r>
            <a:r>
              <a:rPr lang="en-US" sz="2800" dirty="0" err="1"/>
              <a:t>nivelului</a:t>
            </a:r>
            <a:br>
              <a:rPr lang="en-US" sz="2800" dirty="0"/>
            </a:br>
            <a:r>
              <a:rPr lang="en-US" sz="2800" dirty="0"/>
              <a:t>de </a:t>
            </a:r>
            <a:r>
              <a:rPr lang="en-US" sz="2800" dirty="0" err="1"/>
              <a:t>aplicație</a:t>
            </a:r>
            <a:r>
              <a:rPr lang="en-US" sz="2800" dirty="0"/>
              <a:t>, </a:t>
            </a:r>
            <a:r>
              <a:rPr lang="en-US" sz="2800" dirty="0" err="1"/>
              <a:t>după</a:t>
            </a:r>
            <a:r>
              <a:rPr lang="en-US" sz="2800" dirty="0"/>
              <a:t> cum se</a:t>
            </a:r>
            <a:br>
              <a:rPr lang="en-US" sz="2800" dirty="0"/>
            </a:br>
            <a:r>
              <a:rPr lang="en-US" sz="2800" dirty="0" err="1"/>
              <a:t>vede</a:t>
            </a:r>
            <a:r>
              <a:rPr lang="en-US" sz="2800" dirty="0"/>
              <a:t> </a:t>
            </a:r>
            <a:r>
              <a:rPr lang="en-US" sz="2800" dirty="0" err="1"/>
              <a:t>în</a:t>
            </a:r>
            <a:r>
              <a:rPr lang="en-US" sz="2800" dirty="0"/>
              <a:t> imaginea </a:t>
            </a:r>
            <a:r>
              <a:rPr lang="en-US" sz="2800" dirty="0" err="1"/>
              <a:t>alăturată</a:t>
            </a:r>
            <a:r>
              <a:rPr lang="en-US" sz="2800" dirty="0"/>
              <a:t>.</a:t>
            </a:r>
            <a:endParaRPr lang="en-US" sz="2600" dirty="0"/>
          </a:p>
        </p:txBody>
      </p:sp>
      <p:pic>
        <p:nvPicPr>
          <p:cNvPr id="6" name="Google Shape;110;p20">
            <a:extLst>
              <a:ext uri="{FF2B5EF4-FFF2-40B4-BE49-F238E27FC236}">
                <a16:creationId xmlns:a16="http://schemas.microsoft.com/office/drawing/2014/main" id="{14C1A424-80A9-5311-4914-5EC9C115355D}"/>
              </a:ext>
            </a:extLst>
          </p:cNvPr>
          <p:cNvPicPr preferRelativeResize="0"/>
          <p:nvPr/>
        </p:nvPicPr>
        <p:blipFill rotWithShape="1">
          <a:blip r:embed="rId3">
            <a:alphaModFix/>
          </a:blip>
          <a:srcRect t="7257" b="7265"/>
          <a:stretch/>
        </p:blipFill>
        <p:spPr>
          <a:xfrm>
            <a:off x="4839049" y="3429000"/>
            <a:ext cx="7352951" cy="3029425"/>
          </a:xfrm>
          <a:prstGeom prst="rect">
            <a:avLst/>
          </a:prstGeom>
          <a:noFill/>
          <a:ln>
            <a:noFill/>
          </a:ln>
        </p:spPr>
      </p:pic>
    </p:spTree>
    <p:extLst>
      <p:ext uri="{BB962C8B-B14F-4D97-AF65-F5344CB8AC3E}">
        <p14:creationId xmlns:p14="http://schemas.microsoft.com/office/powerpoint/2010/main" val="2810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Structura</a:t>
            </a:r>
            <a:r>
              <a:rPr lang="en-US" dirty="0"/>
              <a:t> </a:t>
            </a:r>
            <a:r>
              <a:rPr lang="en-US" dirty="0" err="1"/>
              <a:t>unui</a:t>
            </a:r>
            <a:r>
              <a:rPr lang="en-US" dirty="0"/>
              <a:t> </a:t>
            </a:r>
            <a:r>
              <a:rPr lang="en-US" dirty="0" err="1"/>
              <a:t>pachet</a:t>
            </a:r>
            <a:r>
              <a:rPr lang="en-US" dirty="0"/>
              <a:t> TCP (II)</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4" y="1847654"/>
            <a:ext cx="11987736" cy="499438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err="1"/>
              <a:t>Portul</a:t>
            </a:r>
            <a:r>
              <a:rPr lang="en-US" sz="2800" b="1" dirty="0"/>
              <a:t> </a:t>
            </a:r>
            <a:r>
              <a:rPr lang="en-US" sz="2800" b="1" dirty="0" err="1"/>
              <a:t>sursă</a:t>
            </a:r>
            <a:r>
              <a:rPr lang="en-US" sz="2800" b="1" dirty="0"/>
              <a:t> </a:t>
            </a:r>
            <a:r>
              <a:rPr lang="en-US" sz="2800" dirty="0"/>
              <a:t>(16 </a:t>
            </a:r>
            <a:r>
              <a:rPr lang="en-US" sz="2800" dirty="0" err="1"/>
              <a:t>biți</a:t>
            </a:r>
            <a:r>
              <a:rPr lang="en-US" sz="2800" dirty="0"/>
              <a:t>): un port liber ales de client pentru </a:t>
            </a:r>
            <a:r>
              <a:rPr lang="en-US" sz="2800" dirty="0" err="1"/>
              <a:t>comunicarea</a:t>
            </a:r>
            <a:r>
              <a:rPr lang="en-US" sz="2800" dirty="0"/>
              <a:t> cu </a:t>
            </a:r>
            <a:r>
              <a:rPr lang="en-US" sz="2800" dirty="0" err="1"/>
              <a:t>serverul</a:t>
            </a:r>
            <a:r>
              <a:rPr lang="en-US" sz="2800" dirty="0"/>
              <a:t> (</a:t>
            </a:r>
            <a:r>
              <a:rPr lang="en-US" sz="2800" dirty="0" err="1"/>
              <a:t>fiecare</a:t>
            </a:r>
            <a:r>
              <a:rPr lang="en-US" sz="2800" dirty="0"/>
              <a:t> client </a:t>
            </a:r>
            <a:r>
              <a:rPr lang="en-US" sz="2800" dirty="0" err="1"/>
              <a:t>va</a:t>
            </a:r>
            <a:r>
              <a:rPr lang="en-US" sz="2800" dirty="0"/>
              <a:t> </a:t>
            </a:r>
            <a:r>
              <a:rPr lang="en-US" sz="2800" dirty="0" err="1"/>
              <a:t>alege</a:t>
            </a:r>
            <a:r>
              <a:rPr lang="en-US" sz="2800" dirty="0"/>
              <a:t> </a:t>
            </a:r>
            <a:r>
              <a:rPr lang="en-US" sz="2800" dirty="0" err="1"/>
              <a:t>propriul</a:t>
            </a:r>
            <a:r>
              <a:rPr lang="en-US" sz="2800" dirty="0"/>
              <a:t> port); </a:t>
            </a:r>
            <a:r>
              <a:rPr lang="en-US" sz="2800" dirty="0" err="1"/>
              <a:t>este</a:t>
            </a:r>
            <a:r>
              <a:rPr lang="en-US" sz="2800" dirty="0"/>
              <a:t> </a:t>
            </a:r>
            <a:r>
              <a:rPr lang="en-US" sz="2800" dirty="0" err="1"/>
              <a:t>necesar</a:t>
            </a:r>
            <a:r>
              <a:rPr lang="en-US" sz="2800" dirty="0"/>
              <a:t> pentru ca </a:t>
            </a:r>
            <a:r>
              <a:rPr lang="en-US" sz="2800" dirty="0" err="1"/>
              <a:t>serverul</a:t>
            </a:r>
            <a:r>
              <a:rPr lang="en-US" sz="2800" dirty="0"/>
              <a:t> </a:t>
            </a:r>
            <a:r>
              <a:rPr lang="en-US" sz="2800" dirty="0" err="1"/>
              <a:t>să</a:t>
            </a:r>
            <a:r>
              <a:rPr lang="en-US" sz="2800" dirty="0"/>
              <a:t> </a:t>
            </a:r>
            <a:r>
              <a:rPr lang="en-US" sz="2800" dirty="0" err="1"/>
              <a:t>poată</a:t>
            </a:r>
            <a:r>
              <a:rPr lang="en-US" sz="2800" dirty="0"/>
              <a:t> </a:t>
            </a:r>
            <a:r>
              <a:rPr lang="en-US" sz="2800" dirty="0" err="1"/>
              <a:t>trimite</a:t>
            </a:r>
            <a:r>
              <a:rPr lang="en-US" sz="2800" dirty="0"/>
              <a:t> </a:t>
            </a:r>
            <a:r>
              <a:rPr lang="en-US" sz="2800" dirty="0" err="1"/>
              <a:t>răspunsul</a:t>
            </a:r>
            <a:r>
              <a:rPr lang="en-US" sz="2800" dirty="0"/>
              <a:t> </a:t>
            </a:r>
            <a:r>
              <a:rPr lang="en-US" sz="2800" dirty="0" err="1"/>
              <a:t>aplicației</a:t>
            </a:r>
            <a:r>
              <a:rPr lang="en-US" sz="2800" dirty="0"/>
              <a:t> client;</a:t>
            </a:r>
          </a:p>
          <a:p>
            <a:r>
              <a:rPr lang="en-US" sz="2800" b="1" dirty="0" err="1"/>
              <a:t>Portul</a:t>
            </a:r>
            <a:r>
              <a:rPr lang="en-US" sz="2800" b="1" dirty="0"/>
              <a:t> </a:t>
            </a:r>
            <a:r>
              <a:rPr lang="en-US" sz="2800" b="1" dirty="0" err="1"/>
              <a:t>destinație</a:t>
            </a:r>
            <a:r>
              <a:rPr lang="en-US" sz="2800" b="1" dirty="0"/>
              <a:t> </a:t>
            </a:r>
            <a:r>
              <a:rPr lang="en-US" sz="2800" dirty="0"/>
              <a:t>(16 </a:t>
            </a:r>
            <a:r>
              <a:rPr lang="en-US" sz="2800" dirty="0" err="1"/>
              <a:t>biți</a:t>
            </a:r>
            <a:r>
              <a:rPr lang="en-US" sz="2800" dirty="0"/>
              <a:t>): </a:t>
            </a:r>
            <a:r>
              <a:rPr lang="en-US" sz="2800" dirty="0" err="1"/>
              <a:t>portul</a:t>
            </a:r>
            <a:r>
              <a:rPr lang="en-US" sz="2800" dirty="0"/>
              <a:t> pe care </a:t>
            </a:r>
            <a:r>
              <a:rPr lang="en-US" sz="2800" dirty="0" err="1"/>
              <a:t>serverul</a:t>
            </a:r>
            <a:r>
              <a:rPr lang="en-US" sz="2800" dirty="0"/>
              <a:t> </a:t>
            </a:r>
            <a:r>
              <a:rPr lang="en-US" sz="2800" dirty="0" err="1"/>
              <a:t>primește</a:t>
            </a:r>
            <a:r>
              <a:rPr lang="en-US" sz="2800" dirty="0"/>
              <a:t> </a:t>
            </a:r>
            <a:r>
              <a:rPr lang="en-US" sz="2800" dirty="0" err="1"/>
              <a:t>clienți</a:t>
            </a:r>
            <a:r>
              <a:rPr lang="en-US" sz="2800" dirty="0"/>
              <a:t> (</a:t>
            </a:r>
            <a:r>
              <a:rPr lang="en-US" sz="2800" dirty="0" err="1"/>
              <a:t>este</a:t>
            </a:r>
            <a:r>
              <a:rPr lang="en-US" sz="2800" dirty="0"/>
              <a:t> </a:t>
            </a:r>
            <a:r>
              <a:rPr lang="en-US" sz="2800" dirty="0" err="1"/>
              <a:t>același</a:t>
            </a:r>
            <a:r>
              <a:rPr lang="en-US" sz="2800" dirty="0"/>
              <a:t> pentru </a:t>
            </a:r>
            <a:r>
              <a:rPr lang="en-US" sz="2800" dirty="0" err="1"/>
              <a:t>toți</a:t>
            </a:r>
            <a:r>
              <a:rPr lang="en-US" sz="2800" dirty="0"/>
              <a:t> </a:t>
            </a:r>
            <a:r>
              <a:rPr lang="en-US" sz="2800" dirty="0" err="1"/>
              <a:t>clienții</a:t>
            </a:r>
            <a:r>
              <a:rPr lang="en-US" sz="2800" dirty="0"/>
              <a:t>); </a:t>
            </a:r>
            <a:r>
              <a:rPr lang="en-US" sz="2800" dirty="0" err="1"/>
              <a:t>reprezintă</a:t>
            </a:r>
            <a:r>
              <a:rPr lang="en-US" sz="2800" dirty="0"/>
              <a:t> </a:t>
            </a:r>
            <a:r>
              <a:rPr lang="en-US" sz="2800" dirty="0" err="1"/>
              <a:t>practic</a:t>
            </a:r>
            <a:r>
              <a:rPr lang="en-US" sz="2800" dirty="0"/>
              <a:t> </a:t>
            </a:r>
            <a:r>
              <a:rPr lang="en-US" sz="2800" dirty="0" err="1"/>
              <a:t>identificarea</a:t>
            </a:r>
            <a:r>
              <a:rPr lang="en-US" sz="2800" dirty="0"/>
              <a:t> </a:t>
            </a:r>
            <a:r>
              <a:rPr lang="en-US" sz="2800" dirty="0" err="1"/>
              <a:t>serviciului</a:t>
            </a:r>
            <a:r>
              <a:rPr lang="en-US" sz="2800" dirty="0"/>
              <a:t> </a:t>
            </a:r>
            <a:r>
              <a:rPr lang="en-US" sz="2800" dirty="0" err="1"/>
              <a:t>oferit</a:t>
            </a:r>
            <a:r>
              <a:rPr lang="en-US" sz="2800" dirty="0"/>
              <a:t> de server;</a:t>
            </a:r>
          </a:p>
          <a:p>
            <a:r>
              <a:rPr lang="en-US" sz="2800" b="1" dirty="0" err="1"/>
              <a:t>Numărul</a:t>
            </a:r>
            <a:r>
              <a:rPr lang="en-US" sz="2800" b="1" dirty="0"/>
              <a:t> de </a:t>
            </a:r>
            <a:r>
              <a:rPr lang="en-US" sz="2800" b="1" dirty="0" err="1"/>
              <a:t>secvență</a:t>
            </a:r>
            <a:r>
              <a:rPr lang="en-US" sz="2800" dirty="0"/>
              <a:t> (32 </a:t>
            </a:r>
            <a:r>
              <a:rPr lang="en-US" sz="2800" dirty="0" err="1"/>
              <a:t>biți</a:t>
            </a:r>
            <a:r>
              <a:rPr lang="en-US" sz="2800" dirty="0"/>
              <a:t>): </a:t>
            </a:r>
            <a:r>
              <a:rPr lang="en-US" sz="2800" dirty="0" err="1"/>
              <a:t>utilizat</a:t>
            </a:r>
            <a:r>
              <a:rPr lang="en-US" sz="2800" dirty="0"/>
              <a:t> de client pentru a </a:t>
            </a:r>
            <a:r>
              <a:rPr lang="en-US" sz="2800" dirty="0" err="1"/>
              <a:t>memora</a:t>
            </a:r>
            <a:r>
              <a:rPr lang="en-US" sz="2800" dirty="0"/>
              <a:t> </a:t>
            </a:r>
            <a:r>
              <a:rPr lang="en-US" sz="2800" dirty="0" err="1"/>
              <a:t>poziția</a:t>
            </a:r>
            <a:r>
              <a:rPr lang="en-US" sz="2800" dirty="0"/>
              <a:t> </a:t>
            </a:r>
            <a:r>
              <a:rPr lang="en-US" sz="2800" dirty="0" err="1"/>
              <a:t>în</a:t>
            </a:r>
            <a:r>
              <a:rPr lang="en-US" sz="2800" dirty="0"/>
              <a:t> </a:t>
            </a:r>
            <a:r>
              <a:rPr lang="en-US" sz="2800" dirty="0" err="1"/>
              <a:t>șirul</a:t>
            </a:r>
            <a:r>
              <a:rPr lang="en-US" sz="2800" dirty="0"/>
              <a:t> de </a:t>
            </a:r>
            <a:r>
              <a:rPr lang="en-US" sz="2800" dirty="0" err="1"/>
              <a:t>segmente</a:t>
            </a:r>
            <a:r>
              <a:rPr lang="en-US" sz="2800" dirty="0"/>
              <a:t> a </a:t>
            </a:r>
            <a:r>
              <a:rPr lang="en-US" sz="2800" dirty="0" err="1"/>
              <a:t>unui</a:t>
            </a:r>
            <a:r>
              <a:rPr lang="en-US" sz="2800" dirty="0"/>
              <a:t> </a:t>
            </a:r>
            <a:r>
              <a:rPr lang="en-US" sz="2800" dirty="0" err="1"/>
              <a:t>anumit</a:t>
            </a:r>
            <a:r>
              <a:rPr lang="en-US" sz="2800" dirty="0"/>
              <a:t> segment;</a:t>
            </a:r>
          </a:p>
          <a:p>
            <a:r>
              <a:rPr lang="en-US" sz="2800" b="1" dirty="0" err="1"/>
              <a:t>Numărul</a:t>
            </a:r>
            <a:r>
              <a:rPr lang="en-US" sz="2800" b="1" dirty="0"/>
              <a:t> de </a:t>
            </a:r>
            <a:r>
              <a:rPr lang="en-US" sz="2800" b="1" dirty="0" err="1"/>
              <a:t>confirmare</a:t>
            </a:r>
            <a:r>
              <a:rPr lang="en-US" sz="2800" dirty="0"/>
              <a:t> (32 </a:t>
            </a:r>
            <a:r>
              <a:rPr lang="en-US" sz="2800" dirty="0" err="1"/>
              <a:t>biți</a:t>
            </a:r>
            <a:r>
              <a:rPr lang="en-US" sz="2800" dirty="0"/>
              <a:t>):  </a:t>
            </a:r>
            <a:r>
              <a:rPr lang="en-US" sz="2800" dirty="0" err="1"/>
              <a:t>utilizat</a:t>
            </a:r>
            <a:r>
              <a:rPr lang="en-US" sz="2800" dirty="0"/>
              <a:t> de server pentru a </a:t>
            </a:r>
            <a:r>
              <a:rPr lang="en-US" sz="2800" dirty="0" err="1"/>
              <a:t>memora</a:t>
            </a:r>
            <a:r>
              <a:rPr lang="en-US" sz="2800" dirty="0"/>
              <a:t> </a:t>
            </a:r>
            <a:r>
              <a:rPr lang="en-US" sz="2800" dirty="0" err="1"/>
              <a:t>poziția</a:t>
            </a:r>
            <a:r>
              <a:rPr lang="en-US" sz="2800" dirty="0"/>
              <a:t> </a:t>
            </a:r>
            <a:r>
              <a:rPr lang="en-US" sz="2800" dirty="0" err="1"/>
              <a:t>în</a:t>
            </a:r>
            <a:r>
              <a:rPr lang="en-US" sz="2800" dirty="0"/>
              <a:t> </a:t>
            </a:r>
            <a:r>
              <a:rPr lang="en-US" sz="2800" dirty="0" err="1"/>
              <a:t>șirul</a:t>
            </a:r>
            <a:r>
              <a:rPr lang="en-US" sz="2800" dirty="0"/>
              <a:t> de </a:t>
            </a:r>
            <a:r>
              <a:rPr lang="en-US" sz="2800" dirty="0" err="1"/>
              <a:t>segmente</a:t>
            </a:r>
            <a:r>
              <a:rPr lang="en-US" sz="2800" dirty="0"/>
              <a:t> a </a:t>
            </a:r>
            <a:r>
              <a:rPr lang="en-US" sz="2800" dirty="0" err="1"/>
              <a:t>unui</a:t>
            </a:r>
            <a:r>
              <a:rPr lang="en-US" sz="2800" dirty="0"/>
              <a:t> </a:t>
            </a:r>
            <a:r>
              <a:rPr lang="en-US" sz="2800" dirty="0" err="1"/>
              <a:t>anumit</a:t>
            </a:r>
            <a:r>
              <a:rPr lang="en-US" sz="2800" dirty="0"/>
              <a:t> segment;</a:t>
            </a:r>
          </a:p>
          <a:p>
            <a:r>
              <a:rPr lang="en-US" sz="2800" dirty="0" err="1"/>
              <a:t>Numerele</a:t>
            </a:r>
            <a:r>
              <a:rPr lang="en-US" sz="2800" dirty="0"/>
              <a:t> de </a:t>
            </a:r>
            <a:r>
              <a:rPr lang="en-US" sz="2800" dirty="0" err="1"/>
              <a:t>secventă</a:t>
            </a:r>
            <a:r>
              <a:rPr lang="en-US" sz="2800" dirty="0"/>
              <a:t> </a:t>
            </a:r>
            <a:r>
              <a:rPr lang="en-US" sz="2800" dirty="0" err="1"/>
              <a:t>și</a:t>
            </a:r>
            <a:r>
              <a:rPr lang="en-US" sz="2800" dirty="0"/>
              <a:t> de </a:t>
            </a:r>
            <a:r>
              <a:rPr lang="en-US" sz="2800" dirty="0" err="1"/>
              <a:t>confirmare</a:t>
            </a:r>
            <a:r>
              <a:rPr lang="en-US" sz="2800" dirty="0"/>
              <a:t> </a:t>
            </a:r>
            <a:r>
              <a:rPr lang="en-US" sz="2800" dirty="0" err="1"/>
              <a:t>inițiale</a:t>
            </a:r>
            <a:r>
              <a:rPr lang="en-US" sz="2800" dirty="0"/>
              <a:t> sunt </a:t>
            </a:r>
            <a:r>
              <a:rPr lang="en-US" sz="2800" dirty="0" err="1"/>
              <a:t>alocate</a:t>
            </a:r>
            <a:r>
              <a:rPr lang="en-US" sz="2800" dirty="0"/>
              <a:t> conform </a:t>
            </a:r>
            <a:r>
              <a:rPr lang="en-US" sz="2800" dirty="0" err="1"/>
              <a:t>unei</a:t>
            </a:r>
            <a:r>
              <a:rPr lang="en-US" sz="2800" dirty="0"/>
              <a:t> reguli </a:t>
            </a:r>
            <a:r>
              <a:rPr lang="en-US" sz="2800" dirty="0" err="1"/>
              <a:t>specifice</a:t>
            </a:r>
            <a:r>
              <a:rPr lang="en-US" sz="2800" dirty="0"/>
              <a:t> </a:t>
            </a:r>
            <a:r>
              <a:rPr lang="en-US" sz="2800" dirty="0" err="1"/>
              <a:t>fiecărui</a:t>
            </a:r>
            <a:r>
              <a:rPr lang="en-US" sz="2800" dirty="0"/>
              <a:t> </a:t>
            </a:r>
            <a:r>
              <a:rPr lang="en-US" sz="2800" dirty="0" err="1"/>
              <a:t>sistem</a:t>
            </a:r>
            <a:r>
              <a:rPr lang="en-US" sz="2800" dirty="0"/>
              <a:t> de </a:t>
            </a:r>
            <a:r>
              <a:rPr lang="en-US" sz="2800" dirty="0" err="1"/>
              <a:t>operare</a:t>
            </a:r>
            <a:r>
              <a:rPr lang="en-US" sz="2800" dirty="0"/>
              <a:t>;</a:t>
            </a:r>
          </a:p>
          <a:p>
            <a:r>
              <a:rPr lang="en-US" sz="2800" dirty="0"/>
              <a:t>Cele </a:t>
            </a:r>
            <a:r>
              <a:rPr lang="en-US" sz="2800" dirty="0" err="1"/>
              <a:t>două</a:t>
            </a:r>
            <a:r>
              <a:rPr lang="en-US" sz="2800" dirty="0"/>
              <a:t> </a:t>
            </a:r>
            <a:r>
              <a:rPr lang="en-US" sz="2800" dirty="0" err="1"/>
              <a:t>numere</a:t>
            </a:r>
            <a:r>
              <a:rPr lang="en-US" sz="2800" dirty="0"/>
              <a:t> permit </a:t>
            </a:r>
            <a:r>
              <a:rPr lang="en-US" sz="2800" dirty="0" err="1"/>
              <a:t>identificarea</a:t>
            </a:r>
            <a:r>
              <a:rPr lang="en-US" sz="2800" dirty="0"/>
              <a:t> </a:t>
            </a:r>
            <a:r>
              <a:rPr lang="en-US" sz="2800" dirty="0" err="1"/>
              <a:t>pachetelor</a:t>
            </a:r>
            <a:r>
              <a:rPr lang="en-US" sz="2800" dirty="0"/>
              <a:t> care nu au </a:t>
            </a:r>
            <a:r>
              <a:rPr lang="en-US" sz="2800" dirty="0" err="1"/>
              <a:t>fost</a:t>
            </a:r>
            <a:r>
              <a:rPr lang="en-US" sz="2800" dirty="0"/>
              <a:t> </a:t>
            </a:r>
            <a:r>
              <a:rPr lang="en-US" sz="2800" dirty="0" err="1"/>
              <a:t>transmise</a:t>
            </a:r>
            <a:r>
              <a:rPr lang="en-US" sz="2800" dirty="0"/>
              <a:t> cu </a:t>
            </a:r>
            <a:r>
              <a:rPr lang="en-US" sz="2800" dirty="0" err="1"/>
              <a:t>succes</a:t>
            </a:r>
            <a:r>
              <a:rPr lang="en-US" sz="2800" dirty="0"/>
              <a:t> </a:t>
            </a:r>
            <a:r>
              <a:rPr lang="en-US" sz="2800" dirty="0" err="1"/>
              <a:t>sau</a:t>
            </a:r>
            <a:r>
              <a:rPr lang="en-US" sz="2800" dirty="0"/>
              <a:t> au </a:t>
            </a:r>
            <a:r>
              <a:rPr lang="en-US" sz="2800" dirty="0" err="1"/>
              <a:t>fost</a:t>
            </a:r>
            <a:r>
              <a:rPr lang="en-US" sz="2800" dirty="0"/>
              <a:t> </a:t>
            </a:r>
            <a:r>
              <a:rPr lang="en-US" sz="2800" dirty="0" err="1"/>
              <a:t>primite</a:t>
            </a:r>
            <a:r>
              <a:rPr lang="en-US" sz="2800" dirty="0"/>
              <a:t> </a:t>
            </a:r>
            <a:r>
              <a:rPr lang="en-US" sz="2800" dirty="0" err="1"/>
              <a:t>în</a:t>
            </a:r>
            <a:r>
              <a:rPr lang="en-US" sz="2800" dirty="0"/>
              <a:t> </a:t>
            </a:r>
            <a:r>
              <a:rPr lang="en-US" sz="2800" dirty="0" err="1"/>
              <a:t>ordine</a:t>
            </a:r>
            <a:r>
              <a:rPr lang="en-US" sz="2800" dirty="0"/>
              <a:t> </a:t>
            </a:r>
            <a:r>
              <a:rPr lang="en-US" sz="2800" dirty="0" err="1"/>
              <a:t>greșită</a:t>
            </a:r>
            <a:r>
              <a:rPr lang="en-US" sz="2800" dirty="0"/>
              <a:t>.</a:t>
            </a:r>
          </a:p>
          <a:p>
            <a:endParaRPr lang="en-US" sz="2800" dirty="0"/>
          </a:p>
        </p:txBody>
      </p:sp>
    </p:spTree>
    <p:extLst>
      <p:ext uri="{BB962C8B-B14F-4D97-AF65-F5344CB8AC3E}">
        <p14:creationId xmlns:p14="http://schemas.microsoft.com/office/powerpoint/2010/main" val="361845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Structura</a:t>
            </a:r>
            <a:r>
              <a:rPr lang="en-US" dirty="0"/>
              <a:t> </a:t>
            </a:r>
            <a:r>
              <a:rPr lang="en-US" dirty="0" err="1"/>
              <a:t>unui</a:t>
            </a:r>
            <a:r>
              <a:rPr lang="en-US" dirty="0"/>
              <a:t> </a:t>
            </a:r>
            <a:r>
              <a:rPr lang="en-US" dirty="0" err="1"/>
              <a:t>pachet</a:t>
            </a:r>
            <a:r>
              <a:rPr lang="en-US" dirty="0"/>
              <a:t> TCP (III)</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847654"/>
            <a:ext cx="12096750" cy="49943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err="1"/>
              <a:t>Indexul</a:t>
            </a:r>
            <a:r>
              <a:rPr lang="en-US" sz="2800" b="1" dirty="0"/>
              <a:t> </a:t>
            </a:r>
            <a:r>
              <a:rPr lang="en-US" sz="2800" b="1" dirty="0" err="1"/>
              <a:t>datelor</a:t>
            </a:r>
            <a:r>
              <a:rPr lang="en-US" sz="2800" dirty="0"/>
              <a:t> (4 </a:t>
            </a:r>
            <a:r>
              <a:rPr lang="en-US" sz="2800" dirty="0" err="1"/>
              <a:t>biți</a:t>
            </a:r>
            <a:r>
              <a:rPr lang="en-US" sz="2800" dirty="0"/>
              <a:t>): </a:t>
            </a:r>
            <a:r>
              <a:rPr lang="en-US" sz="2800" dirty="0" err="1"/>
              <a:t>specifică</a:t>
            </a:r>
            <a:r>
              <a:rPr lang="en-US" sz="2800" dirty="0"/>
              <a:t> </a:t>
            </a:r>
            <a:r>
              <a:rPr lang="en-US" sz="2800" dirty="0" err="1"/>
              <a:t>lungimea</a:t>
            </a:r>
            <a:r>
              <a:rPr lang="en-US" sz="2800" dirty="0"/>
              <a:t> </a:t>
            </a:r>
            <a:r>
              <a:rPr lang="en-US" sz="2800" dirty="0" err="1"/>
              <a:t>antetului</a:t>
            </a:r>
            <a:r>
              <a:rPr lang="en-US" sz="2800" dirty="0"/>
              <a:t> </a:t>
            </a:r>
            <a:r>
              <a:rPr lang="en-US" sz="2800" dirty="0" err="1"/>
              <a:t>segmentului</a:t>
            </a:r>
            <a:r>
              <a:rPr lang="en-US" sz="2800" dirty="0"/>
              <a:t> TCP;</a:t>
            </a:r>
          </a:p>
          <a:p>
            <a:r>
              <a:rPr lang="en-US" sz="2800" b="1" dirty="0"/>
              <a:t>Zona </a:t>
            </a:r>
            <a:r>
              <a:rPr lang="en-US" sz="2800" b="1" dirty="0" err="1"/>
              <a:t>rezervată</a:t>
            </a:r>
            <a:r>
              <a:rPr lang="en-US" sz="2800" dirty="0"/>
              <a:t> (4 </a:t>
            </a:r>
            <a:r>
              <a:rPr lang="en-US" sz="2800" dirty="0" err="1"/>
              <a:t>biți</a:t>
            </a:r>
            <a:r>
              <a:rPr lang="en-US" sz="2800" dirty="0"/>
              <a:t>): </a:t>
            </a:r>
            <a:r>
              <a:rPr lang="en-US" sz="2800" dirty="0" err="1"/>
              <a:t>rezervați</a:t>
            </a:r>
            <a:r>
              <a:rPr lang="en-US" sz="2800" dirty="0"/>
              <a:t> pentru </a:t>
            </a:r>
            <a:r>
              <a:rPr lang="en-US" sz="2800" dirty="0" err="1"/>
              <a:t>utilizări</a:t>
            </a:r>
            <a:r>
              <a:rPr lang="en-US" sz="2800" dirty="0"/>
              <a:t> </a:t>
            </a:r>
            <a:r>
              <a:rPr lang="en-US" sz="2800" dirty="0" err="1"/>
              <a:t>ulterioare</a:t>
            </a:r>
            <a:r>
              <a:rPr lang="en-US" sz="2800" dirty="0"/>
              <a:t>;</a:t>
            </a:r>
          </a:p>
          <a:p>
            <a:r>
              <a:rPr lang="en-US" sz="2800" b="1" dirty="0" err="1"/>
              <a:t>Indicatori</a:t>
            </a:r>
            <a:r>
              <a:rPr lang="en-US" sz="2800" b="1" dirty="0"/>
              <a:t> de stare</a:t>
            </a:r>
            <a:r>
              <a:rPr lang="en-US" sz="2800" dirty="0"/>
              <a:t> (8 </a:t>
            </a:r>
            <a:r>
              <a:rPr lang="en-US" sz="2800" dirty="0" err="1"/>
              <a:t>biți</a:t>
            </a:r>
            <a:r>
              <a:rPr lang="en-US" sz="2800" dirty="0"/>
              <a:t>): </a:t>
            </a:r>
            <a:r>
              <a:rPr lang="en-US" sz="2800" dirty="0" err="1"/>
              <a:t>semnalizatoare</a:t>
            </a:r>
            <a:r>
              <a:rPr lang="en-US" sz="2800" dirty="0"/>
              <a:t> </a:t>
            </a:r>
            <a:r>
              <a:rPr lang="en-US" sz="2800" dirty="0" err="1"/>
              <a:t>logice</a:t>
            </a:r>
            <a:r>
              <a:rPr lang="en-US" sz="2800" dirty="0"/>
              <a:t> de stare </a:t>
            </a:r>
            <a:r>
              <a:rPr lang="en-US" sz="2800" dirty="0" err="1"/>
              <a:t>reprezentate</a:t>
            </a:r>
            <a:r>
              <a:rPr lang="en-US" sz="2800" dirty="0"/>
              <a:t> pe 1 bit:</a:t>
            </a:r>
          </a:p>
          <a:p>
            <a:pPr lvl="1"/>
            <a:r>
              <a:rPr lang="en-US" sz="2600" b="1" dirty="0"/>
              <a:t>SYN (synchronize)</a:t>
            </a:r>
            <a:r>
              <a:rPr lang="en-US" sz="2600" dirty="0"/>
              <a:t>: </a:t>
            </a:r>
            <a:r>
              <a:rPr lang="en-US" sz="2600" dirty="0" err="1"/>
              <a:t>setat</a:t>
            </a:r>
            <a:r>
              <a:rPr lang="en-US" sz="2600" dirty="0"/>
              <a:t> </a:t>
            </a:r>
            <a:r>
              <a:rPr lang="en-US" sz="2600" dirty="0" err="1"/>
              <a:t>în</a:t>
            </a:r>
            <a:r>
              <a:rPr lang="en-US" sz="2600" dirty="0"/>
              <a:t> </a:t>
            </a:r>
            <a:r>
              <a:rPr lang="en-US" sz="2600" dirty="0" err="1"/>
              <a:t>pachetele</a:t>
            </a:r>
            <a:r>
              <a:rPr lang="en-US" sz="2600" dirty="0"/>
              <a:t> de </a:t>
            </a:r>
            <a:r>
              <a:rPr lang="en-US" sz="2600" dirty="0" err="1"/>
              <a:t>stabilire</a:t>
            </a:r>
            <a:r>
              <a:rPr lang="en-US" sz="2600" dirty="0"/>
              <a:t> a </a:t>
            </a:r>
            <a:r>
              <a:rPr lang="en-US" sz="2600" dirty="0" err="1"/>
              <a:t>conexiunii</a:t>
            </a:r>
            <a:r>
              <a:rPr lang="en-US" sz="2600" dirty="0"/>
              <a:t>, </a:t>
            </a:r>
            <a:r>
              <a:rPr lang="en-US" sz="2600" dirty="0" err="1"/>
              <a:t>reprezintă</a:t>
            </a:r>
            <a:r>
              <a:rPr lang="en-US" sz="2600" dirty="0"/>
              <a:t> </a:t>
            </a:r>
            <a:r>
              <a:rPr lang="en-US" sz="2600" dirty="0" err="1"/>
              <a:t>faptul</a:t>
            </a:r>
            <a:r>
              <a:rPr lang="en-US" sz="2600" dirty="0"/>
              <a:t> </a:t>
            </a:r>
            <a:r>
              <a:rPr lang="en-US" sz="2600" dirty="0" err="1"/>
              <a:t>că</a:t>
            </a:r>
            <a:r>
              <a:rPr lang="en-US" sz="2600" dirty="0"/>
              <a:t> </a:t>
            </a:r>
            <a:r>
              <a:rPr lang="en-US" sz="2600" dirty="0" err="1"/>
              <a:t>segmentul</a:t>
            </a:r>
            <a:r>
              <a:rPr lang="en-US" sz="2600" dirty="0"/>
              <a:t> </a:t>
            </a:r>
            <a:r>
              <a:rPr lang="en-US" sz="2600" dirty="0" err="1"/>
              <a:t>conține</a:t>
            </a:r>
            <a:r>
              <a:rPr lang="en-US" sz="2600" dirty="0"/>
              <a:t> un </a:t>
            </a:r>
            <a:r>
              <a:rPr lang="en-US" sz="2600" dirty="0" err="1"/>
              <a:t>număr</a:t>
            </a:r>
            <a:r>
              <a:rPr lang="en-US" sz="2600" dirty="0"/>
              <a:t> de </a:t>
            </a:r>
            <a:r>
              <a:rPr lang="en-US" sz="2600" dirty="0" err="1"/>
              <a:t>secvență</a:t>
            </a:r>
            <a:r>
              <a:rPr lang="en-US" sz="2600" dirty="0"/>
              <a:t> (fie pentru client, fie pentru server);</a:t>
            </a:r>
          </a:p>
          <a:p>
            <a:pPr lvl="1"/>
            <a:r>
              <a:rPr lang="en-US" sz="2600" b="1" dirty="0"/>
              <a:t>ACK (acknowledge)</a:t>
            </a:r>
            <a:r>
              <a:rPr lang="en-US" sz="2600" dirty="0"/>
              <a:t>: </a:t>
            </a:r>
            <a:r>
              <a:rPr lang="en-US" sz="2600" dirty="0" err="1"/>
              <a:t>setat</a:t>
            </a:r>
            <a:r>
              <a:rPr lang="en-US" sz="2600" dirty="0"/>
              <a:t> </a:t>
            </a:r>
            <a:r>
              <a:rPr lang="en-US" sz="2600" dirty="0" err="1"/>
              <a:t>în</a:t>
            </a:r>
            <a:r>
              <a:rPr lang="en-US" sz="2600" dirty="0"/>
              <a:t> </a:t>
            </a:r>
            <a:r>
              <a:rPr lang="en-US" sz="2600" dirty="0" err="1"/>
              <a:t>pachetele</a:t>
            </a:r>
            <a:r>
              <a:rPr lang="en-US" sz="2600" dirty="0"/>
              <a:t> care </a:t>
            </a:r>
            <a:r>
              <a:rPr lang="en-US" sz="2600" dirty="0" err="1"/>
              <a:t>reprezintă</a:t>
            </a:r>
            <a:r>
              <a:rPr lang="en-US" sz="2600" dirty="0"/>
              <a:t> o </a:t>
            </a:r>
            <a:r>
              <a:rPr lang="en-US" sz="2600" dirty="0" err="1"/>
              <a:t>confirmare</a:t>
            </a:r>
            <a:r>
              <a:rPr lang="en-US" sz="2600" dirty="0"/>
              <a:t> de </a:t>
            </a:r>
            <a:r>
              <a:rPr lang="en-US" sz="2600" dirty="0" err="1"/>
              <a:t>primire</a:t>
            </a:r>
            <a:r>
              <a:rPr lang="en-US" sz="2600" dirty="0"/>
              <a:t>, </a:t>
            </a:r>
            <a:r>
              <a:rPr lang="en-US" sz="2600" dirty="0" err="1"/>
              <a:t>toate</a:t>
            </a:r>
            <a:r>
              <a:rPr lang="en-US" sz="2600" dirty="0"/>
              <a:t> </a:t>
            </a:r>
            <a:r>
              <a:rPr lang="en-US" sz="2600" dirty="0" err="1"/>
              <a:t>pachetele</a:t>
            </a:r>
            <a:r>
              <a:rPr lang="en-US" sz="2600" dirty="0"/>
              <a:t> </a:t>
            </a:r>
            <a:r>
              <a:rPr lang="en-US" sz="2600" dirty="0" err="1"/>
              <a:t>după</a:t>
            </a:r>
            <a:r>
              <a:rPr lang="en-US" sz="2600" dirty="0"/>
              <a:t> </a:t>
            </a:r>
            <a:r>
              <a:rPr lang="en-US" sz="2600" dirty="0" err="1"/>
              <a:t>pachetul</a:t>
            </a:r>
            <a:r>
              <a:rPr lang="en-US" sz="2600" dirty="0"/>
              <a:t> </a:t>
            </a:r>
            <a:r>
              <a:rPr lang="en-US" sz="2600" dirty="0" err="1"/>
              <a:t>inițial</a:t>
            </a:r>
            <a:r>
              <a:rPr lang="en-US" sz="2600" dirty="0"/>
              <a:t> de </a:t>
            </a:r>
            <a:r>
              <a:rPr lang="en-US" sz="2600" dirty="0" err="1"/>
              <a:t>stablire</a:t>
            </a:r>
            <a:r>
              <a:rPr lang="en-US" sz="2600" dirty="0"/>
              <a:t> a </a:t>
            </a:r>
            <a:r>
              <a:rPr lang="en-US" sz="2600" dirty="0" err="1"/>
              <a:t>conexiunii</a:t>
            </a:r>
            <a:r>
              <a:rPr lang="en-US" sz="2600" dirty="0"/>
              <a:t> au ACK </a:t>
            </a:r>
            <a:r>
              <a:rPr lang="en-US" sz="2600" dirty="0" err="1"/>
              <a:t>setat</a:t>
            </a:r>
            <a:r>
              <a:rPr lang="en-US" sz="2600" dirty="0"/>
              <a:t>;</a:t>
            </a:r>
          </a:p>
          <a:p>
            <a:pPr lvl="1"/>
            <a:r>
              <a:rPr lang="en-US" sz="2600" b="1" dirty="0"/>
              <a:t>FIN (finished)</a:t>
            </a:r>
            <a:r>
              <a:rPr lang="en-US" sz="2600" dirty="0"/>
              <a:t>: </a:t>
            </a:r>
            <a:r>
              <a:rPr lang="en-US" sz="2600" dirty="0" err="1"/>
              <a:t>setat</a:t>
            </a:r>
            <a:r>
              <a:rPr lang="en-US" sz="2600" dirty="0"/>
              <a:t> </a:t>
            </a:r>
            <a:r>
              <a:rPr lang="en-US" sz="2600" dirty="0" err="1"/>
              <a:t>în</a:t>
            </a:r>
            <a:r>
              <a:rPr lang="en-US" sz="2600" dirty="0"/>
              <a:t> </a:t>
            </a:r>
            <a:r>
              <a:rPr lang="en-US" sz="2600" dirty="0" err="1"/>
              <a:t>ultimul</a:t>
            </a:r>
            <a:r>
              <a:rPr lang="en-US" sz="2600" dirty="0"/>
              <a:t> segment trimis de client </a:t>
            </a:r>
            <a:r>
              <a:rPr lang="en-US" sz="2600" dirty="0" err="1"/>
              <a:t>sau</a:t>
            </a:r>
            <a:r>
              <a:rPr lang="en-US" sz="2600" dirty="0"/>
              <a:t> de server, </a:t>
            </a:r>
            <a:r>
              <a:rPr lang="en-US" sz="2600" dirty="0" err="1"/>
              <a:t>reprezintă</a:t>
            </a:r>
            <a:r>
              <a:rPr lang="en-US" sz="2600" dirty="0"/>
              <a:t> </a:t>
            </a:r>
            <a:r>
              <a:rPr lang="en-US" sz="2600" dirty="0" err="1"/>
              <a:t>faptul</a:t>
            </a:r>
            <a:r>
              <a:rPr lang="en-US" sz="2600" dirty="0"/>
              <a:t> </a:t>
            </a:r>
            <a:r>
              <a:rPr lang="en-US" sz="2600" dirty="0" err="1"/>
              <a:t>că</a:t>
            </a:r>
            <a:r>
              <a:rPr lang="en-US" sz="2600" dirty="0"/>
              <a:t> </a:t>
            </a:r>
            <a:r>
              <a:rPr lang="en-US" sz="2600" dirty="0" err="1"/>
              <a:t>emitentul</a:t>
            </a:r>
            <a:r>
              <a:rPr lang="en-US" sz="2600" dirty="0"/>
              <a:t> a </a:t>
            </a:r>
            <a:r>
              <a:rPr lang="en-US" sz="2600" dirty="0" err="1"/>
              <a:t>terminat</a:t>
            </a:r>
            <a:r>
              <a:rPr lang="en-US" sz="2600" dirty="0"/>
              <a:t> de trimis </a:t>
            </a:r>
            <a:r>
              <a:rPr lang="en-US" sz="2600" dirty="0" err="1"/>
              <a:t>și</a:t>
            </a:r>
            <a:r>
              <a:rPr lang="en-US" sz="2600" dirty="0"/>
              <a:t> </a:t>
            </a:r>
            <a:r>
              <a:rPr lang="en-US" sz="2600" dirty="0" err="1"/>
              <a:t>este</a:t>
            </a:r>
            <a:r>
              <a:rPr lang="en-US" sz="2600" dirty="0"/>
              <a:t> </a:t>
            </a:r>
            <a:r>
              <a:rPr lang="en-US" sz="2600" dirty="0" err="1"/>
              <a:t>implicat</a:t>
            </a:r>
            <a:r>
              <a:rPr lang="en-US" sz="2600" dirty="0"/>
              <a:t> </a:t>
            </a:r>
            <a:r>
              <a:rPr lang="en-US" sz="2600" dirty="0" err="1"/>
              <a:t>în</a:t>
            </a:r>
            <a:r>
              <a:rPr lang="en-US" sz="2600" dirty="0"/>
              <a:t> </a:t>
            </a:r>
            <a:r>
              <a:rPr lang="en-US" sz="2600" dirty="0" err="1"/>
              <a:t>închiderea</a:t>
            </a:r>
            <a:r>
              <a:rPr lang="en-US" sz="2600" dirty="0"/>
              <a:t> </a:t>
            </a:r>
            <a:r>
              <a:rPr lang="en-US" sz="2600" dirty="0" err="1"/>
              <a:t>conexiunii</a:t>
            </a:r>
            <a:r>
              <a:rPr lang="en-US" sz="2600" dirty="0"/>
              <a:t>;</a:t>
            </a:r>
          </a:p>
          <a:p>
            <a:pPr lvl="1"/>
            <a:r>
              <a:rPr lang="en-US" sz="2600" b="1" dirty="0"/>
              <a:t>RST (reset)</a:t>
            </a:r>
            <a:r>
              <a:rPr lang="en-US" sz="2600" dirty="0"/>
              <a:t>: </a:t>
            </a:r>
            <a:r>
              <a:rPr lang="en-US" sz="2600" dirty="0" err="1"/>
              <a:t>setat</a:t>
            </a:r>
            <a:r>
              <a:rPr lang="en-US" sz="2600" dirty="0"/>
              <a:t> </a:t>
            </a:r>
            <a:r>
              <a:rPr lang="en-US" sz="2600" dirty="0" err="1"/>
              <a:t>dacă</a:t>
            </a:r>
            <a:r>
              <a:rPr lang="en-US" sz="2600" dirty="0"/>
              <a:t> a </a:t>
            </a:r>
            <a:r>
              <a:rPr lang="en-US" sz="2600" dirty="0" err="1"/>
              <a:t>apărut</a:t>
            </a:r>
            <a:r>
              <a:rPr lang="en-US" sz="2600" dirty="0"/>
              <a:t> un </a:t>
            </a:r>
            <a:r>
              <a:rPr lang="en-US" sz="2600" dirty="0" err="1"/>
              <a:t>eveniment</a:t>
            </a:r>
            <a:r>
              <a:rPr lang="en-US" sz="2600" dirty="0"/>
              <a:t> </a:t>
            </a:r>
            <a:r>
              <a:rPr lang="en-US" sz="2600" dirty="0" err="1"/>
              <a:t>neașteptat</a:t>
            </a:r>
            <a:r>
              <a:rPr lang="en-US" sz="2600" dirty="0"/>
              <a:t> care face </a:t>
            </a:r>
            <a:r>
              <a:rPr lang="en-US" sz="2600" dirty="0" err="1"/>
              <a:t>comunicarea</a:t>
            </a:r>
            <a:r>
              <a:rPr lang="en-US" sz="2600" dirty="0"/>
              <a:t> </a:t>
            </a:r>
            <a:r>
              <a:rPr lang="en-US" sz="2600" dirty="0" err="1"/>
              <a:t>imposibilă</a:t>
            </a:r>
            <a:r>
              <a:rPr lang="en-US" sz="2600" dirty="0"/>
              <a:t>;</a:t>
            </a:r>
          </a:p>
          <a:p>
            <a:pPr lvl="1"/>
            <a:r>
              <a:rPr lang="en-US" sz="2600" b="1" dirty="0"/>
              <a:t>PSH (push)</a:t>
            </a:r>
            <a:r>
              <a:rPr lang="en-US" sz="2600" dirty="0"/>
              <a:t>: </a:t>
            </a:r>
            <a:r>
              <a:rPr lang="en-US" sz="2600" dirty="0" err="1"/>
              <a:t>setat</a:t>
            </a:r>
            <a:r>
              <a:rPr lang="en-US" sz="2600" dirty="0"/>
              <a:t> </a:t>
            </a:r>
            <a:r>
              <a:rPr lang="en-US" sz="2600" dirty="0" err="1"/>
              <a:t>dacă</a:t>
            </a:r>
            <a:r>
              <a:rPr lang="en-US" sz="2600" dirty="0"/>
              <a:t> se cere ca </a:t>
            </a:r>
            <a:r>
              <a:rPr lang="en-US" sz="2600" dirty="0" err="1"/>
              <a:t>datele</a:t>
            </a:r>
            <a:r>
              <a:rPr lang="en-US" sz="2600" dirty="0"/>
              <a:t> </a:t>
            </a:r>
            <a:r>
              <a:rPr lang="en-US" sz="2600" dirty="0" err="1"/>
              <a:t>trimise</a:t>
            </a:r>
            <a:r>
              <a:rPr lang="en-US" sz="2600" dirty="0"/>
              <a:t> </a:t>
            </a:r>
            <a:r>
              <a:rPr lang="en-US" sz="2600" dirty="0" err="1"/>
              <a:t>să</a:t>
            </a:r>
            <a:r>
              <a:rPr lang="en-US" sz="2600" dirty="0"/>
              <a:t> fie </a:t>
            </a:r>
            <a:r>
              <a:rPr lang="en-US" sz="2600" dirty="0" err="1"/>
              <a:t>trimise</a:t>
            </a:r>
            <a:r>
              <a:rPr lang="en-US" sz="2600" dirty="0"/>
              <a:t> </a:t>
            </a:r>
            <a:r>
              <a:rPr lang="en-US" sz="2600" dirty="0" err="1"/>
              <a:t>imediat</a:t>
            </a:r>
            <a:r>
              <a:rPr lang="en-US" sz="2600" dirty="0"/>
              <a:t> din buffer-</a:t>
            </a:r>
            <a:r>
              <a:rPr lang="en-US" sz="2600" dirty="0" err="1"/>
              <a:t>ul</a:t>
            </a:r>
            <a:r>
              <a:rPr lang="en-US" sz="2600" dirty="0"/>
              <a:t> </a:t>
            </a:r>
            <a:r>
              <a:rPr lang="en-US" sz="2600" dirty="0" err="1"/>
              <a:t>în</a:t>
            </a:r>
            <a:r>
              <a:rPr lang="en-US" sz="2600" dirty="0"/>
              <a:t> care sunt </a:t>
            </a:r>
            <a:r>
              <a:rPr lang="en-US" sz="2600" dirty="0" err="1"/>
              <a:t>acumulate</a:t>
            </a:r>
            <a:r>
              <a:rPr lang="en-US" sz="2600" dirty="0"/>
              <a:t> </a:t>
            </a:r>
            <a:r>
              <a:rPr lang="en-US" sz="2600" dirty="0" err="1"/>
              <a:t>către</a:t>
            </a:r>
            <a:r>
              <a:rPr lang="en-US" sz="2600" dirty="0"/>
              <a:t> </a:t>
            </a:r>
            <a:r>
              <a:rPr lang="en-US" sz="2600" dirty="0" err="1"/>
              <a:t>aplicația</a:t>
            </a:r>
            <a:r>
              <a:rPr lang="en-US" sz="2600" dirty="0"/>
              <a:t> </a:t>
            </a:r>
            <a:r>
              <a:rPr lang="en-US" sz="2600" dirty="0" err="1"/>
              <a:t>destinație</a:t>
            </a:r>
            <a:r>
              <a:rPr lang="en-US" sz="2600" dirty="0"/>
              <a:t>.</a:t>
            </a:r>
          </a:p>
          <a:p>
            <a:endParaRPr lang="en-US" sz="2800" dirty="0"/>
          </a:p>
        </p:txBody>
      </p:sp>
    </p:spTree>
    <p:extLst>
      <p:ext uri="{BB962C8B-B14F-4D97-AF65-F5344CB8AC3E}">
        <p14:creationId xmlns:p14="http://schemas.microsoft.com/office/powerpoint/2010/main" val="100406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Structura</a:t>
            </a:r>
            <a:r>
              <a:rPr lang="en-US" dirty="0"/>
              <a:t> </a:t>
            </a:r>
            <a:r>
              <a:rPr lang="en-US" dirty="0" err="1"/>
              <a:t>unui</a:t>
            </a:r>
            <a:r>
              <a:rPr lang="en-US" dirty="0"/>
              <a:t> </a:t>
            </a:r>
            <a:r>
              <a:rPr lang="en-US" dirty="0" err="1"/>
              <a:t>pachet</a:t>
            </a:r>
            <a:r>
              <a:rPr lang="en-US" dirty="0"/>
              <a:t> TCP (IV)</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66675" y="1847654"/>
            <a:ext cx="12125325" cy="4994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err="1"/>
              <a:t>Indicatori</a:t>
            </a:r>
            <a:r>
              <a:rPr lang="en-US" sz="2800" b="1" dirty="0"/>
              <a:t> de stare</a:t>
            </a:r>
            <a:r>
              <a:rPr lang="en-US" sz="2800" dirty="0"/>
              <a:t> (</a:t>
            </a:r>
            <a:r>
              <a:rPr lang="en-US" sz="2800" dirty="0" err="1"/>
              <a:t>continuare</a:t>
            </a:r>
            <a:r>
              <a:rPr lang="en-US" sz="2800" dirty="0"/>
              <a:t>):</a:t>
            </a:r>
          </a:p>
          <a:p>
            <a:pPr lvl="1"/>
            <a:r>
              <a:rPr lang="en-US" sz="2600" b="1" dirty="0"/>
              <a:t>URG (urgent)</a:t>
            </a:r>
            <a:r>
              <a:rPr lang="en-US" sz="2600" dirty="0"/>
              <a:t>:  </a:t>
            </a:r>
            <a:r>
              <a:rPr lang="en-US" sz="2600" dirty="0" err="1"/>
              <a:t>setat</a:t>
            </a:r>
            <a:r>
              <a:rPr lang="en-US" sz="2600" dirty="0"/>
              <a:t> </a:t>
            </a:r>
            <a:r>
              <a:rPr lang="en-US" sz="2600" dirty="0" err="1"/>
              <a:t>dacă</a:t>
            </a:r>
            <a:r>
              <a:rPr lang="en-US" sz="2600" dirty="0"/>
              <a:t> zona de urgent pointer </a:t>
            </a:r>
            <a:r>
              <a:rPr lang="en-US" sz="2600" dirty="0" err="1"/>
              <a:t>este</a:t>
            </a:r>
            <a:r>
              <a:rPr lang="en-US" sz="2600" dirty="0"/>
              <a:t> </a:t>
            </a:r>
            <a:r>
              <a:rPr lang="en-US" sz="2600" dirty="0" err="1"/>
              <a:t>semnificativă</a:t>
            </a:r>
            <a:r>
              <a:rPr lang="en-US" sz="2600" dirty="0"/>
              <a:t> (</a:t>
            </a:r>
            <a:r>
              <a:rPr lang="en-US" sz="2600" dirty="0" err="1"/>
              <a:t>altfel</a:t>
            </a:r>
            <a:r>
              <a:rPr lang="en-US" sz="2600" dirty="0"/>
              <a:t> </a:t>
            </a:r>
            <a:r>
              <a:rPr lang="en-US" sz="2600" dirty="0" err="1"/>
              <a:t>este</a:t>
            </a:r>
            <a:r>
              <a:rPr lang="en-US" sz="2600" dirty="0"/>
              <a:t> </a:t>
            </a:r>
            <a:r>
              <a:rPr lang="en-US" sz="2600" dirty="0" err="1"/>
              <a:t>ignorată</a:t>
            </a:r>
            <a:r>
              <a:rPr lang="en-US" sz="2600" dirty="0"/>
              <a:t>);</a:t>
            </a:r>
          </a:p>
          <a:p>
            <a:pPr lvl="1"/>
            <a:r>
              <a:rPr lang="en-US" sz="2600" b="1" dirty="0"/>
              <a:t>ECE (explicit congestion experienced)</a:t>
            </a:r>
            <a:r>
              <a:rPr lang="en-US" sz="2600" dirty="0"/>
              <a:t>: are </a:t>
            </a:r>
            <a:r>
              <a:rPr lang="en-US" sz="2600" dirty="0" err="1"/>
              <a:t>rol</a:t>
            </a:r>
            <a:r>
              <a:rPr lang="en-US" sz="2600" dirty="0"/>
              <a:t> dual:</a:t>
            </a:r>
          </a:p>
          <a:p>
            <a:pPr lvl="2"/>
            <a:r>
              <a:rPr lang="en-US" sz="2400" dirty="0" err="1"/>
              <a:t>Dacă</a:t>
            </a:r>
            <a:r>
              <a:rPr lang="en-US" sz="2400" dirty="0"/>
              <a:t> </a:t>
            </a:r>
            <a:r>
              <a:rPr lang="en-US" sz="2400" dirty="0" err="1"/>
              <a:t>bitul</a:t>
            </a:r>
            <a:r>
              <a:rPr lang="en-US" sz="2400" dirty="0"/>
              <a:t> SYN </a:t>
            </a:r>
            <a:r>
              <a:rPr lang="en-US" sz="2400" dirty="0" err="1"/>
              <a:t>este</a:t>
            </a:r>
            <a:r>
              <a:rPr lang="en-US" sz="2400" dirty="0"/>
              <a:t> </a:t>
            </a:r>
            <a:r>
              <a:rPr lang="en-US" sz="2400" dirty="0" err="1"/>
              <a:t>setat</a:t>
            </a:r>
            <a:r>
              <a:rPr lang="en-US" sz="2400" dirty="0"/>
              <a:t>, </a:t>
            </a:r>
            <a:r>
              <a:rPr lang="en-US" sz="2400" dirty="0" err="1"/>
              <a:t>atunci</a:t>
            </a:r>
            <a:r>
              <a:rPr lang="en-US" sz="2400" dirty="0"/>
              <a:t> </a:t>
            </a:r>
            <a:r>
              <a:rPr lang="en-US" sz="2400" dirty="0" err="1"/>
              <a:t>semnalizează</a:t>
            </a:r>
            <a:r>
              <a:rPr lang="en-US" sz="2400" dirty="0"/>
              <a:t> </a:t>
            </a:r>
            <a:r>
              <a:rPr lang="en-US" sz="2400" dirty="0" err="1"/>
              <a:t>că</a:t>
            </a:r>
            <a:r>
              <a:rPr lang="en-US" sz="2400" dirty="0"/>
              <a:t> </a:t>
            </a:r>
            <a:r>
              <a:rPr lang="en-US" sz="2400" dirty="0" err="1"/>
              <a:t>emitentul</a:t>
            </a:r>
            <a:r>
              <a:rPr lang="en-US" sz="2400" dirty="0"/>
              <a:t> </a:t>
            </a:r>
            <a:r>
              <a:rPr lang="en-US" sz="2400" dirty="0" err="1"/>
              <a:t>este</a:t>
            </a:r>
            <a:r>
              <a:rPr lang="en-US" sz="2400" dirty="0"/>
              <a:t> </a:t>
            </a:r>
            <a:r>
              <a:rPr lang="en-US" sz="2400" dirty="0" err="1"/>
              <a:t>capabil</a:t>
            </a:r>
            <a:r>
              <a:rPr lang="en-US" sz="2400" dirty="0"/>
              <a:t> de Explicit Congestion Notification;</a:t>
            </a:r>
          </a:p>
          <a:p>
            <a:pPr lvl="2"/>
            <a:r>
              <a:rPr lang="en-US" sz="2400" dirty="0" err="1"/>
              <a:t>Altfel</a:t>
            </a:r>
            <a:r>
              <a:rPr lang="en-US" sz="2400" dirty="0"/>
              <a:t>, </a:t>
            </a:r>
            <a:r>
              <a:rPr lang="en-US" sz="2400" dirty="0" err="1"/>
              <a:t>specifică</a:t>
            </a:r>
            <a:r>
              <a:rPr lang="en-US" sz="2400" dirty="0"/>
              <a:t> </a:t>
            </a:r>
            <a:r>
              <a:rPr lang="en-US" sz="2400" dirty="0" err="1"/>
              <a:t>că</a:t>
            </a:r>
            <a:r>
              <a:rPr lang="en-US" sz="2400" dirty="0"/>
              <a:t> un </a:t>
            </a:r>
            <a:r>
              <a:rPr lang="en-US" sz="2400" dirty="0" err="1"/>
              <a:t>pachet</a:t>
            </a:r>
            <a:r>
              <a:rPr lang="en-US" sz="2400" dirty="0"/>
              <a:t> IP care </a:t>
            </a:r>
            <a:r>
              <a:rPr lang="en-US" sz="2400" dirty="0" err="1"/>
              <a:t>semnalizează</a:t>
            </a:r>
            <a:r>
              <a:rPr lang="en-US" sz="2400" dirty="0"/>
              <a:t> </a:t>
            </a:r>
            <a:r>
              <a:rPr lang="en-US" sz="2400" dirty="0" err="1"/>
              <a:t>congestia</a:t>
            </a:r>
            <a:r>
              <a:rPr lang="en-US" sz="2400" dirty="0"/>
              <a:t> </a:t>
            </a:r>
            <a:r>
              <a:rPr lang="en-US" sz="2400" dirty="0" err="1"/>
              <a:t>rețelei</a:t>
            </a:r>
            <a:r>
              <a:rPr lang="en-US" sz="2400" dirty="0"/>
              <a:t> a </a:t>
            </a:r>
            <a:r>
              <a:rPr lang="en-US" sz="2400" dirty="0" err="1"/>
              <a:t>fost</a:t>
            </a:r>
            <a:r>
              <a:rPr lang="en-US" sz="2400" dirty="0"/>
              <a:t> primit.</a:t>
            </a:r>
          </a:p>
          <a:p>
            <a:pPr lvl="1"/>
            <a:r>
              <a:rPr lang="en-US" sz="2600" b="1" dirty="0"/>
              <a:t>CWR (congestion window reduced)</a:t>
            </a:r>
            <a:r>
              <a:rPr lang="en-US" sz="2600" dirty="0"/>
              <a:t>: </a:t>
            </a:r>
            <a:r>
              <a:rPr lang="en-US" sz="2600" dirty="0" err="1"/>
              <a:t>semnalizează</a:t>
            </a:r>
            <a:r>
              <a:rPr lang="en-US" sz="2600" dirty="0"/>
              <a:t> </a:t>
            </a:r>
            <a:r>
              <a:rPr lang="en-US" sz="2600" dirty="0" err="1"/>
              <a:t>că</a:t>
            </a:r>
            <a:r>
              <a:rPr lang="en-US" sz="2600" dirty="0"/>
              <a:t> un </a:t>
            </a:r>
            <a:r>
              <a:rPr lang="en-US" sz="2600" dirty="0" err="1"/>
              <a:t>pachet</a:t>
            </a:r>
            <a:r>
              <a:rPr lang="en-US" sz="2600" dirty="0"/>
              <a:t> cu flag-</a:t>
            </a:r>
            <a:r>
              <a:rPr lang="en-US" sz="2600" dirty="0" err="1"/>
              <a:t>ul</a:t>
            </a:r>
            <a:r>
              <a:rPr lang="en-US" sz="2600" dirty="0"/>
              <a:t> ECE </a:t>
            </a:r>
            <a:r>
              <a:rPr lang="en-US" sz="2600" dirty="0" err="1"/>
              <a:t>și</a:t>
            </a:r>
            <a:r>
              <a:rPr lang="en-US" sz="2600" dirty="0"/>
              <a:t> a </a:t>
            </a:r>
            <a:r>
              <a:rPr lang="en-US" sz="2600" dirty="0" err="1"/>
              <a:t>aplicat</a:t>
            </a:r>
            <a:r>
              <a:rPr lang="en-US" sz="2600" dirty="0"/>
              <a:t> un </a:t>
            </a:r>
            <a:r>
              <a:rPr lang="en-US" sz="2600" dirty="0" err="1"/>
              <a:t>mecanism</a:t>
            </a:r>
            <a:r>
              <a:rPr lang="en-US" sz="2600" dirty="0"/>
              <a:t> de control al </a:t>
            </a:r>
            <a:r>
              <a:rPr lang="en-US" sz="2600" dirty="0" err="1"/>
              <a:t>congestiei</a:t>
            </a:r>
            <a:r>
              <a:rPr lang="en-US" sz="2600" dirty="0"/>
              <a:t>;</a:t>
            </a:r>
          </a:p>
          <a:p>
            <a:pPr lvl="1"/>
            <a:r>
              <a:rPr lang="en-US" sz="2600" dirty="0" err="1"/>
              <a:t>Notă</a:t>
            </a:r>
            <a:r>
              <a:rPr lang="en-US" sz="2600" dirty="0"/>
              <a:t>: </a:t>
            </a:r>
            <a:r>
              <a:rPr lang="en-US" sz="2600" dirty="0" err="1"/>
              <a:t>congestia</a:t>
            </a:r>
            <a:r>
              <a:rPr lang="en-US" sz="2600" dirty="0"/>
              <a:t> </a:t>
            </a:r>
            <a:r>
              <a:rPr lang="en-US" sz="2600" dirty="0" err="1"/>
              <a:t>este</a:t>
            </a:r>
            <a:r>
              <a:rPr lang="en-US" sz="2600" dirty="0"/>
              <a:t> </a:t>
            </a:r>
            <a:r>
              <a:rPr lang="en-US" sz="2600" dirty="0" err="1"/>
              <a:t>situația</a:t>
            </a:r>
            <a:r>
              <a:rPr lang="en-US" sz="2600" dirty="0"/>
              <a:t> </a:t>
            </a:r>
            <a:r>
              <a:rPr lang="en-US" sz="2600" dirty="0" err="1"/>
              <a:t>în</a:t>
            </a:r>
            <a:r>
              <a:rPr lang="en-US" sz="2600" dirty="0"/>
              <a:t> care un nod </a:t>
            </a:r>
            <a:r>
              <a:rPr lang="en-US" sz="2600" dirty="0" err="1"/>
              <a:t>sau</a:t>
            </a:r>
            <a:r>
              <a:rPr lang="en-US" sz="2600" dirty="0"/>
              <a:t> o </a:t>
            </a:r>
            <a:r>
              <a:rPr lang="en-US" sz="2600" dirty="0" err="1"/>
              <a:t>conexiune</a:t>
            </a:r>
            <a:r>
              <a:rPr lang="en-US" sz="2600" dirty="0"/>
              <a:t> </a:t>
            </a:r>
            <a:r>
              <a:rPr lang="en-US" sz="2600" dirty="0" err="1"/>
              <a:t>primește</a:t>
            </a:r>
            <a:r>
              <a:rPr lang="en-US" sz="2600" dirty="0"/>
              <a:t> </a:t>
            </a:r>
            <a:r>
              <a:rPr lang="en-US" sz="2600" dirty="0" err="1"/>
              <a:t>mai</a:t>
            </a:r>
            <a:r>
              <a:rPr lang="en-US" sz="2600" dirty="0"/>
              <a:t> </a:t>
            </a:r>
            <a:r>
              <a:rPr lang="en-US" sz="2600" dirty="0" err="1"/>
              <a:t>multe</a:t>
            </a:r>
            <a:r>
              <a:rPr lang="en-US" sz="2600" dirty="0"/>
              <a:t> date </a:t>
            </a:r>
            <a:r>
              <a:rPr lang="en-US" sz="2600" dirty="0" err="1"/>
              <a:t>decât</a:t>
            </a:r>
            <a:r>
              <a:rPr lang="en-US" sz="2600" dirty="0"/>
              <a:t> poate </a:t>
            </a:r>
            <a:r>
              <a:rPr lang="en-US" sz="2600" dirty="0" err="1"/>
              <a:t>transmite</a:t>
            </a:r>
            <a:r>
              <a:rPr lang="en-US" sz="2600" dirty="0"/>
              <a:t>.</a:t>
            </a:r>
          </a:p>
          <a:p>
            <a:endParaRPr lang="en-US" sz="2800" dirty="0"/>
          </a:p>
        </p:txBody>
      </p:sp>
    </p:spTree>
    <p:extLst>
      <p:ext uri="{BB962C8B-B14F-4D97-AF65-F5344CB8AC3E}">
        <p14:creationId xmlns:p14="http://schemas.microsoft.com/office/powerpoint/2010/main" val="343408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Structura</a:t>
            </a:r>
            <a:r>
              <a:rPr lang="en-US" dirty="0"/>
              <a:t> </a:t>
            </a:r>
            <a:r>
              <a:rPr lang="en-US" dirty="0" err="1"/>
              <a:t>unui</a:t>
            </a:r>
            <a:r>
              <a:rPr lang="en-US" dirty="0"/>
              <a:t> </a:t>
            </a:r>
            <a:r>
              <a:rPr lang="en-US" dirty="0" err="1"/>
              <a:t>pachet</a:t>
            </a:r>
            <a:r>
              <a:rPr lang="en-US" dirty="0"/>
              <a:t> TCP (V)</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695450"/>
            <a:ext cx="12096750" cy="51465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err="1"/>
              <a:t>Fereastra</a:t>
            </a:r>
            <a:r>
              <a:rPr lang="en-US" sz="2800" b="1" dirty="0"/>
              <a:t> de </a:t>
            </a:r>
            <a:r>
              <a:rPr lang="en-US" sz="2800" b="1" dirty="0" err="1"/>
              <a:t>transmisie</a:t>
            </a:r>
            <a:r>
              <a:rPr lang="en-US" sz="2800" dirty="0"/>
              <a:t> (16 </a:t>
            </a:r>
            <a:r>
              <a:rPr lang="en-US" sz="2800" dirty="0" err="1"/>
              <a:t>biți</a:t>
            </a:r>
            <a:r>
              <a:rPr lang="en-US" sz="2800" dirty="0"/>
              <a:t>): </a:t>
            </a:r>
            <a:r>
              <a:rPr lang="en-US" sz="2800" dirty="0" err="1"/>
              <a:t>cât</a:t>
            </a:r>
            <a:r>
              <a:rPr lang="en-US" sz="2800" dirty="0"/>
              <a:t> de mare </a:t>
            </a:r>
            <a:r>
              <a:rPr lang="en-US" sz="2800" dirty="0" err="1"/>
              <a:t>este</a:t>
            </a:r>
            <a:r>
              <a:rPr lang="en-US" sz="2800" dirty="0"/>
              <a:t> </a:t>
            </a:r>
            <a:r>
              <a:rPr lang="en-US" sz="2800" dirty="0" err="1"/>
              <a:t>cantitatea</a:t>
            </a:r>
            <a:r>
              <a:rPr lang="en-US" sz="2800" dirty="0"/>
              <a:t> de date care poate fi </a:t>
            </a:r>
            <a:r>
              <a:rPr lang="en-US" sz="2800" dirty="0" err="1"/>
              <a:t>trimisă</a:t>
            </a:r>
            <a:r>
              <a:rPr lang="en-US" sz="2800" dirty="0"/>
              <a:t> </a:t>
            </a:r>
            <a:r>
              <a:rPr lang="en-US" sz="2800" dirty="0" err="1"/>
              <a:t>într</a:t>
            </a:r>
            <a:r>
              <a:rPr lang="en-US" sz="2800" dirty="0"/>
              <a:t>-un </a:t>
            </a:r>
            <a:r>
              <a:rPr lang="en-US" sz="2800" dirty="0" err="1"/>
              <a:t>singur</a:t>
            </a:r>
            <a:r>
              <a:rPr lang="en-US" sz="2800" dirty="0"/>
              <a:t> segment, poate fi </a:t>
            </a:r>
            <a:r>
              <a:rPr lang="en-US" sz="2800" dirty="0" err="1"/>
              <a:t>scalată</a:t>
            </a:r>
            <a:r>
              <a:rPr lang="en-US" sz="2800" dirty="0"/>
              <a:t> cu un multiplicator </a:t>
            </a:r>
            <a:r>
              <a:rPr lang="en-US" sz="2800" dirty="0" err="1"/>
              <a:t>specificat</a:t>
            </a:r>
            <a:r>
              <a:rPr lang="en-US" sz="2800" dirty="0"/>
              <a:t> </a:t>
            </a:r>
            <a:r>
              <a:rPr lang="en-US" sz="2800" dirty="0" err="1"/>
              <a:t>în</a:t>
            </a:r>
            <a:r>
              <a:rPr lang="en-US" sz="2800" dirty="0"/>
              <a:t> </a:t>
            </a:r>
            <a:r>
              <a:rPr lang="en-US" sz="2800" dirty="0" err="1"/>
              <a:t>blocul</a:t>
            </a:r>
            <a:r>
              <a:rPr lang="en-US" sz="2800" dirty="0"/>
              <a:t> de options, </a:t>
            </a:r>
            <a:r>
              <a:rPr lang="en-US" sz="2800" dirty="0" err="1"/>
              <a:t>fără</a:t>
            </a:r>
            <a:r>
              <a:rPr lang="en-US" sz="2800" dirty="0"/>
              <a:t> </a:t>
            </a:r>
            <a:r>
              <a:rPr lang="en-US" sz="2800" dirty="0" err="1"/>
              <a:t>opțiune</a:t>
            </a:r>
            <a:r>
              <a:rPr lang="en-US" sz="2800" dirty="0"/>
              <a:t> poate </a:t>
            </a:r>
            <a:r>
              <a:rPr lang="en-US" sz="2800" dirty="0" err="1"/>
              <a:t>preciza</a:t>
            </a:r>
            <a:r>
              <a:rPr lang="en-US" sz="2800" dirty="0"/>
              <a:t> o </a:t>
            </a:r>
            <a:r>
              <a:rPr lang="en-US" sz="2800" dirty="0" err="1"/>
              <a:t>mărime</a:t>
            </a:r>
            <a:r>
              <a:rPr lang="en-US" sz="2800" dirty="0"/>
              <a:t> </a:t>
            </a:r>
            <a:r>
              <a:rPr lang="en-US" sz="2800" dirty="0" err="1"/>
              <a:t>maximă</a:t>
            </a:r>
            <a:r>
              <a:rPr lang="en-US" sz="2800" dirty="0"/>
              <a:t> de </a:t>
            </a:r>
            <a:r>
              <a:rPr lang="en-US" sz="2800" dirty="0" err="1"/>
              <a:t>transmisie</a:t>
            </a:r>
            <a:r>
              <a:rPr lang="en-US" sz="2800" dirty="0"/>
              <a:t> de 64KB;</a:t>
            </a:r>
          </a:p>
          <a:p>
            <a:r>
              <a:rPr lang="en-US" sz="2800" b="1" dirty="0"/>
              <a:t>Suma de control</a:t>
            </a:r>
            <a:r>
              <a:rPr lang="en-US" sz="2800" dirty="0"/>
              <a:t> (16 </a:t>
            </a:r>
            <a:r>
              <a:rPr lang="en-US" sz="2800" dirty="0" err="1"/>
              <a:t>biți</a:t>
            </a:r>
            <a:r>
              <a:rPr lang="en-US" sz="2800" dirty="0"/>
              <a:t>): o </a:t>
            </a:r>
            <a:r>
              <a:rPr lang="en-US" sz="2800" dirty="0" err="1"/>
              <a:t>sumă</a:t>
            </a:r>
            <a:r>
              <a:rPr lang="en-US" sz="2800" dirty="0"/>
              <a:t> de control </a:t>
            </a:r>
            <a:r>
              <a:rPr lang="en-US" sz="2800" dirty="0" err="1"/>
              <a:t>aplicată</a:t>
            </a:r>
            <a:r>
              <a:rPr lang="en-US" sz="2800" dirty="0"/>
              <a:t> la date, </a:t>
            </a:r>
            <a:r>
              <a:rPr lang="en-US" sz="2800" dirty="0" err="1"/>
              <a:t>antetul</a:t>
            </a:r>
            <a:r>
              <a:rPr lang="en-US" sz="2800" dirty="0"/>
              <a:t> TCP </a:t>
            </a:r>
            <a:r>
              <a:rPr lang="en-US" sz="2800" dirty="0" err="1"/>
              <a:t>și</a:t>
            </a:r>
            <a:r>
              <a:rPr lang="en-US" sz="2800" dirty="0"/>
              <a:t> un pseudo-</a:t>
            </a:r>
            <a:r>
              <a:rPr lang="en-US" sz="2800" dirty="0" err="1"/>
              <a:t>antet</a:t>
            </a:r>
            <a:r>
              <a:rPr lang="en-US" sz="2800" dirty="0"/>
              <a:t> IP (care </a:t>
            </a:r>
            <a:r>
              <a:rPr lang="en-US" sz="2800" dirty="0" err="1"/>
              <a:t>conține</a:t>
            </a:r>
            <a:r>
              <a:rPr lang="en-US" sz="2800" dirty="0"/>
              <a:t> </a:t>
            </a:r>
            <a:r>
              <a:rPr lang="en-US" sz="2800" dirty="0" err="1"/>
              <a:t>adresa</a:t>
            </a:r>
            <a:r>
              <a:rPr lang="en-US" sz="2800" dirty="0"/>
              <a:t> </a:t>
            </a:r>
            <a:r>
              <a:rPr lang="en-US" sz="2800" dirty="0" err="1"/>
              <a:t>sursă</a:t>
            </a:r>
            <a:r>
              <a:rPr lang="en-US" sz="2800" dirty="0"/>
              <a:t>, </a:t>
            </a:r>
            <a:r>
              <a:rPr lang="en-US" sz="2800" dirty="0" err="1"/>
              <a:t>adresa</a:t>
            </a:r>
            <a:r>
              <a:rPr lang="en-US" sz="2800" dirty="0"/>
              <a:t> </a:t>
            </a:r>
            <a:r>
              <a:rPr lang="en-US" sz="2800" dirty="0" err="1"/>
              <a:t>destinație</a:t>
            </a:r>
            <a:r>
              <a:rPr lang="en-US" sz="2800" dirty="0"/>
              <a:t> un </a:t>
            </a:r>
            <a:r>
              <a:rPr lang="en-US" sz="2800" dirty="0" err="1"/>
              <a:t>identificator</a:t>
            </a:r>
            <a:r>
              <a:rPr lang="en-US" sz="2800" dirty="0"/>
              <a:t> de protocol pentru TCP </a:t>
            </a:r>
            <a:r>
              <a:rPr lang="en-US" sz="2800" dirty="0" err="1"/>
              <a:t>și</a:t>
            </a:r>
            <a:r>
              <a:rPr lang="en-US" sz="2800" dirty="0"/>
              <a:t> </a:t>
            </a:r>
            <a:r>
              <a:rPr lang="en-US" sz="2800" dirty="0" err="1"/>
              <a:t>lungimea</a:t>
            </a:r>
            <a:r>
              <a:rPr lang="en-US" sz="2800" dirty="0"/>
              <a:t> header-</a:t>
            </a:r>
            <a:r>
              <a:rPr lang="en-US" sz="2800" dirty="0" err="1"/>
              <a:t>ului</a:t>
            </a:r>
            <a:r>
              <a:rPr lang="en-US" sz="2800" dirty="0"/>
              <a:t> </a:t>
            </a:r>
            <a:r>
              <a:rPr lang="en-US" sz="2800" dirty="0" err="1"/>
              <a:t>și</a:t>
            </a:r>
            <a:r>
              <a:rPr lang="en-US" sz="2800" dirty="0"/>
              <a:t> </a:t>
            </a:r>
            <a:r>
              <a:rPr lang="en-US" sz="2800" dirty="0" err="1"/>
              <a:t>datelor</a:t>
            </a:r>
            <a:r>
              <a:rPr lang="en-US" sz="2800" dirty="0"/>
              <a:t> TCP);</a:t>
            </a:r>
          </a:p>
          <a:p>
            <a:r>
              <a:rPr lang="en-US" sz="2800" b="1" dirty="0" err="1"/>
              <a:t>Pointerul</a:t>
            </a:r>
            <a:r>
              <a:rPr lang="en-US" sz="2800" b="1" dirty="0"/>
              <a:t> urgent</a:t>
            </a:r>
            <a:r>
              <a:rPr lang="en-US" sz="2800" dirty="0"/>
              <a:t> (16 </a:t>
            </a:r>
            <a:r>
              <a:rPr lang="en-US" sz="2800" dirty="0" err="1"/>
              <a:t>biți</a:t>
            </a:r>
            <a:r>
              <a:rPr lang="en-US" sz="2800" dirty="0"/>
              <a:t>): relevant </a:t>
            </a:r>
            <a:r>
              <a:rPr lang="en-US" sz="2800" dirty="0" err="1"/>
              <a:t>doar</a:t>
            </a:r>
            <a:r>
              <a:rPr lang="en-US" sz="2800" dirty="0"/>
              <a:t> </a:t>
            </a:r>
            <a:r>
              <a:rPr lang="en-US" sz="2800" dirty="0" err="1"/>
              <a:t>dacă</a:t>
            </a:r>
            <a:r>
              <a:rPr lang="en-US" sz="2800" dirty="0"/>
              <a:t> flag-</a:t>
            </a:r>
            <a:r>
              <a:rPr lang="en-US" sz="2800" dirty="0" err="1"/>
              <a:t>ul</a:t>
            </a:r>
            <a:r>
              <a:rPr lang="en-US" sz="2800" dirty="0"/>
              <a:t> URG </a:t>
            </a:r>
            <a:r>
              <a:rPr lang="en-US" sz="2800" dirty="0" err="1"/>
              <a:t>este</a:t>
            </a:r>
            <a:r>
              <a:rPr lang="en-US" sz="2800" dirty="0"/>
              <a:t> </a:t>
            </a:r>
            <a:r>
              <a:rPr lang="en-US" sz="2800" dirty="0" err="1"/>
              <a:t>setat</a:t>
            </a:r>
            <a:r>
              <a:rPr lang="en-US" sz="2800" dirty="0"/>
              <a:t>, </a:t>
            </a:r>
            <a:r>
              <a:rPr lang="en-US" sz="2800" dirty="0" err="1"/>
              <a:t>specifică</a:t>
            </a:r>
            <a:r>
              <a:rPr lang="en-US" sz="2800" dirty="0"/>
              <a:t> un index de la </a:t>
            </a:r>
            <a:r>
              <a:rPr lang="en-US" sz="2800" dirty="0" err="1"/>
              <a:t>valoarea</a:t>
            </a:r>
            <a:r>
              <a:rPr lang="en-US" sz="2800" dirty="0"/>
              <a:t> </a:t>
            </a:r>
            <a:r>
              <a:rPr lang="en-US" sz="2800" dirty="0" err="1"/>
              <a:t>curentă</a:t>
            </a:r>
            <a:r>
              <a:rPr lang="en-US" sz="2800" dirty="0"/>
              <a:t> a </a:t>
            </a:r>
            <a:r>
              <a:rPr lang="en-US" sz="2800" dirty="0" err="1"/>
              <a:t>numărului</a:t>
            </a:r>
            <a:r>
              <a:rPr lang="en-US" sz="2800" dirty="0"/>
              <a:t> de </a:t>
            </a:r>
            <a:r>
              <a:rPr lang="en-US" sz="2800" dirty="0" err="1"/>
              <a:t>secvență</a:t>
            </a:r>
            <a:r>
              <a:rPr lang="en-US" sz="2800" dirty="0"/>
              <a:t> la care se </a:t>
            </a:r>
            <a:r>
              <a:rPr lang="en-US" sz="2800" dirty="0" err="1"/>
              <a:t>găsește</a:t>
            </a:r>
            <a:r>
              <a:rPr lang="en-US" sz="2800" dirty="0"/>
              <a:t> </a:t>
            </a:r>
            <a:r>
              <a:rPr lang="en-US" sz="2800" dirty="0" err="1"/>
              <a:t>ultimul</a:t>
            </a:r>
            <a:r>
              <a:rPr lang="en-US" sz="2800" dirty="0"/>
              <a:t> octet urgent de date;</a:t>
            </a:r>
          </a:p>
          <a:p>
            <a:r>
              <a:rPr lang="en-US" sz="2800" b="1" dirty="0" err="1"/>
              <a:t>Opțiuni</a:t>
            </a:r>
            <a:r>
              <a:rPr lang="en-US" sz="2800" dirty="0"/>
              <a:t> (0-320 </a:t>
            </a:r>
            <a:r>
              <a:rPr lang="en-US" sz="2800" dirty="0" err="1"/>
              <a:t>biți</a:t>
            </a:r>
            <a:r>
              <a:rPr lang="en-US" sz="2800" dirty="0"/>
              <a:t> </a:t>
            </a:r>
            <a:r>
              <a:rPr lang="en-US" sz="2800" dirty="0" err="1"/>
              <a:t>în</a:t>
            </a:r>
            <a:r>
              <a:rPr lang="en-US" sz="2800" dirty="0"/>
              <a:t> </a:t>
            </a:r>
            <a:r>
              <a:rPr lang="en-US" sz="2800" dirty="0" err="1"/>
              <a:t>incremente</a:t>
            </a:r>
            <a:r>
              <a:rPr lang="en-US" sz="2800" dirty="0"/>
              <a:t> de 32 de </a:t>
            </a:r>
            <a:r>
              <a:rPr lang="en-US" sz="2800" dirty="0" err="1"/>
              <a:t>biți</a:t>
            </a:r>
            <a:r>
              <a:rPr lang="en-US" sz="2800" dirty="0"/>
              <a:t>);</a:t>
            </a:r>
          </a:p>
          <a:p>
            <a:r>
              <a:rPr lang="en-US" sz="2800" b="1" dirty="0"/>
              <a:t>Padding</a:t>
            </a:r>
            <a:r>
              <a:rPr lang="en-US" sz="2800" dirty="0"/>
              <a:t>: </a:t>
            </a:r>
            <a:r>
              <a:rPr lang="en-US" sz="2800" dirty="0" err="1"/>
              <a:t>informație</a:t>
            </a:r>
            <a:r>
              <a:rPr lang="en-US" sz="2800" dirty="0"/>
              <a:t> </a:t>
            </a:r>
            <a:r>
              <a:rPr lang="en-US" sz="2800" dirty="0" err="1"/>
              <a:t>suplimentară</a:t>
            </a:r>
            <a:r>
              <a:rPr lang="en-US" sz="2800" dirty="0"/>
              <a:t> care </a:t>
            </a:r>
            <a:r>
              <a:rPr lang="en-US" sz="2800" dirty="0" err="1"/>
              <a:t>asigură</a:t>
            </a:r>
            <a:r>
              <a:rPr lang="en-US" sz="2800" dirty="0"/>
              <a:t> </a:t>
            </a:r>
            <a:r>
              <a:rPr lang="en-US" sz="2800" dirty="0" err="1"/>
              <a:t>că</a:t>
            </a:r>
            <a:r>
              <a:rPr lang="en-US" sz="2800" dirty="0"/>
              <a:t> </a:t>
            </a:r>
            <a:r>
              <a:rPr lang="en-US" sz="2800" dirty="0" err="1"/>
              <a:t>lungimea</a:t>
            </a:r>
            <a:r>
              <a:rPr lang="en-US" sz="2800" dirty="0"/>
              <a:t> (</a:t>
            </a:r>
            <a:r>
              <a:rPr lang="en-US" sz="2800" dirty="0" err="1"/>
              <a:t>în</a:t>
            </a:r>
            <a:r>
              <a:rPr lang="en-US" sz="2800" dirty="0"/>
              <a:t> </a:t>
            </a:r>
            <a:r>
              <a:rPr lang="en-US" sz="2800" dirty="0" err="1"/>
              <a:t>biți</a:t>
            </a:r>
            <a:r>
              <a:rPr lang="en-US" sz="2800" dirty="0"/>
              <a:t>) </a:t>
            </a:r>
            <a:r>
              <a:rPr lang="en-US" sz="2800" dirty="0" err="1"/>
              <a:t>antetului</a:t>
            </a:r>
            <a:r>
              <a:rPr lang="en-US" sz="2800" dirty="0"/>
              <a:t> TCP </a:t>
            </a:r>
            <a:r>
              <a:rPr lang="en-US" sz="2800" dirty="0" err="1"/>
              <a:t>este</a:t>
            </a:r>
            <a:r>
              <a:rPr lang="en-US" sz="2800" dirty="0"/>
              <a:t> </a:t>
            </a:r>
            <a:r>
              <a:rPr lang="en-US" sz="2800" dirty="0" err="1"/>
              <a:t>divizibilă</a:t>
            </a:r>
            <a:r>
              <a:rPr lang="en-US" sz="2800" dirty="0"/>
              <a:t> cu 32.</a:t>
            </a:r>
          </a:p>
          <a:p>
            <a:endParaRPr lang="en-US" sz="2800" dirty="0"/>
          </a:p>
          <a:p>
            <a:endParaRPr lang="en-US" sz="2800" dirty="0"/>
          </a:p>
        </p:txBody>
      </p:sp>
    </p:spTree>
    <p:extLst>
      <p:ext uri="{BB962C8B-B14F-4D97-AF65-F5344CB8AC3E}">
        <p14:creationId xmlns:p14="http://schemas.microsoft.com/office/powerpoint/2010/main" val="248663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o-RO" dirty="0"/>
              <a:t>Vă mulțumesc că</a:t>
            </a:r>
            <a:br>
              <a:rPr lang="ro-RO" dirty="0"/>
            </a:br>
            <a:r>
              <a:rPr lang="ro-RO" dirty="0"/>
              <a:t>ați venit la curs!</a:t>
            </a:r>
            <a:endParaRPr lang="en-US" dirty="0"/>
          </a:p>
        </p:txBody>
      </p:sp>
      <p:pic>
        <p:nvPicPr>
          <p:cNvPr id="3" name="Picture 4" descr="Isfahan Tourist Attractions | Things to do in Isfahan (Esfahan) ⭐ IranOnTour">
            <a:extLst>
              <a:ext uri="{FF2B5EF4-FFF2-40B4-BE49-F238E27FC236}">
                <a16:creationId xmlns:a16="http://schemas.microsoft.com/office/drawing/2014/main" id="{6A3033E4-ABA7-05B6-5943-CD2331E7B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1520"/>
            <a:ext cx="12192000" cy="55164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A13465C-D286-4E55-3358-E7ADD07C521C}"/>
              </a:ext>
            </a:extLst>
          </p:cNvPr>
          <p:cNvPicPr>
            <a:picLocks noChangeAspect="1"/>
          </p:cNvPicPr>
          <p:nvPr/>
        </p:nvPicPr>
        <p:blipFill>
          <a:blip r:embed="rId4"/>
          <a:stretch>
            <a:fillRect/>
          </a:stretch>
        </p:blipFill>
        <p:spPr>
          <a:xfrm rot="3769826">
            <a:off x="3075465" y="1517216"/>
            <a:ext cx="3017118" cy="3060529"/>
          </a:xfrm>
          <a:prstGeom prst="rect">
            <a:avLst/>
          </a:prstGeom>
        </p:spPr>
      </p:pic>
      <p:pic>
        <p:nvPicPr>
          <p:cNvPr id="1044" name="Picture 20" descr="Flag of Iran">
            <a:extLst>
              <a:ext uri="{FF2B5EF4-FFF2-40B4-BE49-F238E27FC236}">
                <a16:creationId xmlns:a16="http://schemas.microsoft.com/office/drawing/2014/main" id="{D0CB3339-D4AF-CCD2-7385-2E5C45730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84" y="5516480"/>
            <a:ext cx="2170079" cy="124103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1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Opțiuni</a:t>
            </a:r>
            <a:r>
              <a:rPr lang="en-US" dirty="0"/>
              <a:t> </a:t>
            </a:r>
            <a:r>
              <a:rPr lang="en-US" dirty="0" err="1"/>
              <a:t>în</a:t>
            </a:r>
            <a:r>
              <a:rPr lang="en-US" dirty="0"/>
              <a:t> </a:t>
            </a:r>
            <a:r>
              <a:rPr lang="en-US" dirty="0" err="1"/>
              <a:t>antetul</a:t>
            </a:r>
            <a:r>
              <a:rPr lang="en-US" dirty="0"/>
              <a:t> TCP</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800225"/>
            <a:ext cx="12096750" cy="5041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err="1"/>
              <a:t>Informația</a:t>
            </a:r>
            <a:r>
              <a:rPr lang="en-US" sz="2800" dirty="0"/>
              <a:t> din </a:t>
            </a:r>
            <a:r>
              <a:rPr lang="en-US" sz="2800" dirty="0" err="1"/>
              <a:t>headerul</a:t>
            </a:r>
            <a:r>
              <a:rPr lang="en-US" sz="2800" dirty="0"/>
              <a:t> TCP se poate </a:t>
            </a:r>
            <a:r>
              <a:rPr lang="en-US" sz="2800" dirty="0" err="1"/>
              <a:t>completa</a:t>
            </a:r>
            <a:r>
              <a:rPr lang="en-US" sz="2800" dirty="0"/>
              <a:t> cu o </a:t>
            </a:r>
            <a:r>
              <a:rPr lang="en-US" sz="2800" dirty="0" err="1"/>
              <a:t>serie</a:t>
            </a:r>
            <a:r>
              <a:rPr lang="en-US" sz="2800" dirty="0"/>
              <a:t> de </a:t>
            </a:r>
            <a:r>
              <a:rPr lang="en-US" sz="2800" dirty="0" err="1"/>
              <a:t>opțiuni</a:t>
            </a:r>
            <a:r>
              <a:rPr lang="en-US" sz="2800" dirty="0"/>
              <a:t> </a:t>
            </a:r>
            <a:r>
              <a:rPr lang="en-US" sz="2800" dirty="0" err="1"/>
              <a:t>specificate</a:t>
            </a:r>
            <a:r>
              <a:rPr lang="en-US" sz="2800" dirty="0"/>
              <a:t> </a:t>
            </a:r>
            <a:r>
              <a:rPr lang="en-US" sz="2800" dirty="0" err="1"/>
              <a:t>într</a:t>
            </a:r>
            <a:r>
              <a:rPr lang="en-US" sz="2800" dirty="0"/>
              <a:t>-un </a:t>
            </a:r>
            <a:r>
              <a:rPr lang="en-US" sz="2800" dirty="0" err="1"/>
              <a:t>câmp</a:t>
            </a:r>
            <a:r>
              <a:rPr lang="en-US" sz="2800" dirty="0"/>
              <a:t> special de </a:t>
            </a:r>
            <a:r>
              <a:rPr lang="en-US" sz="2800" dirty="0" err="1"/>
              <a:t>opțiuni</a:t>
            </a:r>
            <a:r>
              <a:rPr lang="en-US" sz="2800" dirty="0"/>
              <a:t> de maxim 40 </a:t>
            </a:r>
            <a:r>
              <a:rPr lang="en-US" sz="2800" dirty="0" err="1"/>
              <a:t>octeți</a:t>
            </a:r>
            <a:r>
              <a:rPr lang="en-US" sz="2800" dirty="0"/>
              <a:t>;</a:t>
            </a:r>
          </a:p>
          <a:p>
            <a:r>
              <a:rPr lang="en-US" sz="2800" dirty="0" err="1"/>
              <a:t>Utilizate</a:t>
            </a:r>
            <a:r>
              <a:rPr lang="en-US" sz="2800" dirty="0"/>
              <a:t> pentru o </a:t>
            </a:r>
            <a:r>
              <a:rPr lang="en-US" sz="2800" dirty="0" err="1"/>
              <a:t>serie</a:t>
            </a:r>
            <a:r>
              <a:rPr lang="en-US" sz="2800" dirty="0"/>
              <a:t> de </a:t>
            </a:r>
            <a:r>
              <a:rPr lang="en-US" sz="2800" dirty="0" err="1"/>
              <a:t>opțiuni</a:t>
            </a:r>
            <a:r>
              <a:rPr lang="en-US" sz="2800" dirty="0"/>
              <a:t>;</a:t>
            </a:r>
          </a:p>
          <a:p>
            <a:r>
              <a:rPr lang="en-US" sz="2800" dirty="0" err="1"/>
              <a:t>Reprezintă</a:t>
            </a:r>
            <a:r>
              <a:rPr lang="en-US" sz="2800" dirty="0"/>
              <a:t> </a:t>
            </a:r>
            <a:r>
              <a:rPr lang="en-US" sz="2800" dirty="0" err="1"/>
              <a:t>mecanismul</a:t>
            </a:r>
            <a:r>
              <a:rPr lang="en-US" sz="2800" dirty="0"/>
              <a:t> </a:t>
            </a:r>
            <a:r>
              <a:rPr lang="en-US" sz="2800" dirty="0" err="1"/>
              <a:t>prin</a:t>
            </a:r>
            <a:r>
              <a:rPr lang="en-US" sz="2800" dirty="0"/>
              <a:t> care </a:t>
            </a:r>
            <a:r>
              <a:rPr lang="en-US" sz="2800" dirty="0" err="1"/>
              <a:t>protocolul</a:t>
            </a:r>
            <a:r>
              <a:rPr lang="en-US" sz="2800" dirty="0"/>
              <a:t> TCP s-a </a:t>
            </a:r>
            <a:r>
              <a:rPr lang="en-US" sz="2800" dirty="0" err="1"/>
              <a:t>adaptat</a:t>
            </a:r>
            <a:r>
              <a:rPr lang="en-US" sz="2800" dirty="0"/>
              <a:t> </a:t>
            </a:r>
            <a:r>
              <a:rPr lang="en-US" sz="2800" dirty="0" err="1"/>
              <a:t>în</a:t>
            </a:r>
            <a:r>
              <a:rPr lang="en-US" sz="2800" dirty="0"/>
              <a:t> </a:t>
            </a:r>
            <a:r>
              <a:rPr lang="en-US" sz="2800" dirty="0" err="1"/>
              <a:t>timp</a:t>
            </a:r>
            <a:r>
              <a:rPr lang="en-US" sz="2800" dirty="0"/>
              <a:t>;</a:t>
            </a:r>
          </a:p>
          <a:p>
            <a:r>
              <a:rPr lang="en-US" sz="2800" dirty="0" err="1"/>
              <a:t>Fiecare</a:t>
            </a:r>
            <a:r>
              <a:rPr lang="en-US" sz="2800" dirty="0"/>
              <a:t> </a:t>
            </a:r>
            <a:r>
              <a:rPr lang="en-US" sz="2800" dirty="0" err="1"/>
              <a:t>opțiune</a:t>
            </a:r>
            <a:r>
              <a:rPr lang="en-US" sz="2800" dirty="0"/>
              <a:t> are </a:t>
            </a:r>
            <a:r>
              <a:rPr lang="en-US" sz="2800" dirty="0" err="1"/>
              <a:t>structura</a:t>
            </a:r>
            <a:r>
              <a:rPr lang="en-US" sz="2800" dirty="0"/>
              <a:t> </a:t>
            </a:r>
            <a:r>
              <a:rPr lang="en-US" sz="2800" dirty="0" err="1"/>
              <a:t>internă</a:t>
            </a:r>
            <a:r>
              <a:rPr lang="en-US" sz="2800" dirty="0"/>
              <a:t>:</a:t>
            </a:r>
          </a:p>
          <a:p>
            <a:pPr lvl="1"/>
            <a:r>
              <a:rPr lang="en-US" sz="2600" dirty="0"/>
              <a:t>Kind (</a:t>
            </a:r>
            <a:r>
              <a:rPr lang="en-US" sz="2600" dirty="0" err="1"/>
              <a:t>tipul</a:t>
            </a:r>
            <a:r>
              <a:rPr lang="en-US" sz="2600" dirty="0"/>
              <a:t> </a:t>
            </a:r>
            <a:r>
              <a:rPr lang="en-US" sz="2600" dirty="0" err="1"/>
              <a:t>opțiunii</a:t>
            </a:r>
            <a:r>
              <a:rPr lang="en-US" sz="2600" dirty="0"/>
              <a:t> pe 8 </a:t>
            </a:r>
            <a:r>
              <a:rPr lang="en-US" sz="2600" dirty="0" err="1"/>
              <a:t>biți</a:t>
            </a:r>
            <a:r>
              <a:rPr lang="en-US" sz="2600" dirty="0"/>
              <a:t>);</a:t>
            </a:r>
          </a:p>
          <a:p>
            <a:pPr lvl="1"/>
            <a:r>
              <a:rPr lang="en-US" sz="2600" dirty="0"/>
              <a:t>Length: </a:t>
            </a:r>
            <a:r>
              <a:rPr lang="en-US" sz="2600" dirty="0" err="1"/>
              <a:t>lungimea</a:t>
            </a:r>
            <a:r>
              <a:rPr lang="en-US" sz="2600" dirty="0"/>
              <a:t> </a:t>
            </a:r>
            <a:r>
              <a:rPr lang="en-US" sz="2600" dirty="0" err="1"/>
              <a:t>opțiunii</a:t>
            </a:r>
            <a:r>
              <a:rPr lang="en-US" sz="2600" dirty="0"/>
              <a:t>;</a:t>
            </a:r>
          </a:p>
          <a:p>
            <a:pPr lvl="1"/>
            <a:r>
              <a:rPr lang="en-US" sz="2600" dirty="0" err="1"/>
              <a:t>Alți</a:t>
            </a:r>
            <a:r>
              <a:rPr lang="en-US" sz="2600" dirty="0"/>
              <a:t> </a:t>
            </a:r>
            <a:r>
              <a:rPr lang="en-US" sz="2600" dirty="0" err="1"/>
              <a:t>parametrii</a:t>
            </a:r>
            <a:r>
              <a:rPr lang="en-US" sz="2600" dirty="0"/>
              <a:t> </a:t>
            </a:r>
            <a:r>
              <a:rPr lang="en-US" sz="2600" dirty="0" err="1"/>
              <a:t>specifici</a:t>
            </a:r>
            <a:r>
              <a:rPr lang="en-US" sz="2600" dirty="0"/>
              <a:t> </a:t>
            </a:r>
            <a:r>
              <a:rPr lang="en-US" sz="2600" dirty="0" err="1"/>
              <a:t>opțiunii</a:t>
            </a:r>
            <a:r>
              <a:rPr lang="en-US" sz="2600" dirty="0"/>
              <a:t> respective.</a:t>
            </a:r>
          </a:p>
        </p:txBody>
      </p:sp>
    </p:spTree>
    <p:extLst>
      <p:ext uri="{BB962C8B-B14F-4D97-AF65-F5344CB8AC3E}">
        <p14:creationId xmlns:p14="http://schemas.microsoft.com/office/powerpoint/2010/main" val="18346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Opțiuni</a:t>
            </a:r>
            <a:r>
              <a:rPr lang="en-US" dirty="0"/>
              <a:t> </a:t>
            </a:r>
            <a:r>
              <a:rPr lang="en-US" dirty="0" err="1"/>
              <a:t>în</a:t>
            </a:r>
            <a:r>
              <a:rPr lang="en-US" dirty="0"/>
              <a:t> </a:t>
            </a:r>
            <a:r>
              <a:rPr lang="en-US" dirty="0" err="1"/>
              <a:t>antetul</a:t>
            </a:r>
            <a:r>
              <a:rPr lang="en-US" dirty="0"/>
              <a:t> TCP (II)</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524000"/>
            <a:ext cx="12096750" cy="5318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spcBef>
                <a:spcPts val="0"/>
              </a:spcBef>
              <a:buSzPts val="1400"/>
              <a:buChar char="-"/>
            </a:pPr>
            <a:r>
              <a:rPr lang="en-US" sz="2400" b="1" dirty="0"/>
              <a:t>MSS</a:t>
            </a:r>
            <a:r>
              <a:rPr lang="en-US" sz="2400" dirty="0"/>
              <a:t> </a:t>
            </a:r>
            <a:r>
              <a:rPr lang="en-US" sz="2400" b="1" dirty="0"/>
              <a:t>(Maximum Segment Size)</a:t>
            </a:r>
            <a:r>
              <a:rPr lang="en-US" sz="2400" dirty="0"/>
              <a:t>:</a:t>
            </a:r>
          </a:p>
          <a:p>
            <a:pPr marL="914400" lvl="1" indent="-317500">
              <a:spcBef>
                <a:spcPts val="0"/>
              </a:spcBef>
              <a:buSzPts val="1400"/>
              <a:buChar char="-"/>
            </a:pPr>
            <a:r>
              <a:rPr lang="en-US" sz="2400" dirty="0" err="1"/>
              <a:t>Specifică</a:t>
            </a:r>
            <a:r>
              <a:rPr lang="en-US" sz="2400" dirty="0"/>
              <a:t> </a:t>
            </a:r>
            <a:r>
              <a:rPr lang="en-US" sz="2400" dirty="0" err="1"/>
              <a:t>mărimea</a:t>
            </a:r>
            <a:r>
              <a:rPr lang="en-US" sz="2400" dirty="0"/>
              <a:t> </a:t>
            </a:r>
            <a:r>
              <a:rPr lang="en-US" sz="2400" dirty="0" err="1"/>
              <a:t>maximă</a:t>
            </a:r>
            <a:r>
              <a:rPr lang="en-US" sz="2400" dirty="0"/>
              <a:t> a </a:t>
            </a:r>
            <a:r>
              <a:rPr lang="en-US" sz="2400" dirty="0" err="1"/>
              <a:t>segmentului</a:t>
            </a:r>
            <a:r>
              <a:rPr lang="en-US" sz="2400" dirty="0"/>
              <a:t> de date;</a:t>
            </a:r>
          </a:p>
          <a:p>
            <a:pPr marL="914400" lvl="1" indent="-317500">
              <a:spcBef>
                <a:spcPts val="0"/>
              </a:spcBef>
              <a:buSzPts val="1400"/>
              <a:buChar char="-"/>
            </a:pPr>
            <a:r>
              <a:rPr lang="en-US" sz="2400" dirty="0"/>
              <a:t>MSS + HEADER SIZE = MTU (Maximum Transfer Unit);</a:t>
            </a:r>
          </a:p>
          <a:p>
            <a:pPr marL="914400" lvl="1" indent="-317500">
              <a:spcBef>
                <a:spcPts val="0"/>
              </a:spcBef>
              <a:buSzPts val="1400"/>
              <a:buChar char="-"/>
            </a:pPr>
            <a:r>
              <a:rPr lang="en-US" sz="2400" dirty="0" err="1"/>
              <a:t>Prezent</a:t>
            </a:r>
            <a:r>
              <a:rPr lang="en-US" sz="2400" dirty="0"/>
              <a:t> </a:t>
            </a:r>
            <a:r>
              <a:rPr lang="en-US" sz="2400" dirty="0" err="1"/>
              <a:t>apare</a:t>
            </a:r>
            <a:r>
              <a:rPr lang="en-US" sz="2400" dirty="0"/>
              <a:t> </a:t>
            </a:r>
            <a:r>
              <a:rPr lang="en-US" sz="2400" dirty="0" err="1"/>
              <a:t>doar</a:t>
            </a:r>
            <a:r>
              <a:rPr lang="en-US" sz="2400" dirty="0"/>
              <a:t> </a:t>
            </a:r>
            <a:r>
              <a:rPr lang="en-US" sz="2400" dirty="0" err="1"/>
              <a:t>în</a:t>
            </a:r>
            <a:r>
              <a:rPr lang="en-US" sz="2400" dirty="0"/>
              <a:t> </a:t>
            </a:r>
            <a:r>
              <a:rPr lang="en-US" sz="2400" dirty="0" err="1"/>
              <a:t>segmentul</a:t>
            </a:r>
            <a:r>
              <a:rPr lang="en-US" sz="2400" dirty="0"/>
              <a:t> </a:t>
            </a:r>
            <a:r>
              <a:rPr lang="en-US" sz="2400" dirty="0" err="1"/>
              <a:t>inițial</a:t>
            </a:r>
            <a:r>
              <a:rPr lang="en-US" sz="2400" dirty="0"/>
              <a:t> SYN trimis de server.</a:t>
            </a:r>
          </a:p>
          <a:p>
            <a:pPr marL="457200" indent="-317500">
              <a:spcBef>
                <a:spcPts val="0"/>
              </a:spcBef>
              <a:buSzPts val="1400"/>
              <a:buChar char="-"/>
            </a:pPr>
            <a:r>
              <a:rPr lang="en-US" sz="2400" b="1" dirty="0"/>
              <a:t>Selective Acknowledgements</a:t>
            </a:r>
            <a:r>
              <a:rPr lang="en-US" sz="2400" dirty="0"/>
              <a:t>:</a:t>
            </a:r>
          </a:p>
          <a:p>
            <a:pPr marL="914400" lvl="1" indent="-317500">
              <a:spcBef>
                <a:spcPts val="0"/>
              </a:spcBef>
              <a:buSzPts val="1400"/>
              <a:buChar char="-"/>
            </a:pPr>
            <a:r>
              <a:rPr lang="en-US" sz="2400" dirty="0" err="1"/>
              <a:t>Specifică</a:t>
            </a:r>
            <a:r>
              <a:rPr lang="en-US" sz="2400" dirty="0"/>
              <a:t> </a:t>
            </a:r>
            <a:r>
              <a:rPr lang="en-US" sz="2400" dirty="0" err="1"/>
              <a:t>faptul</a:t>
            </a:r>
            <a:r>
              <a:rPr lang="en-US" sz="2400" dirty="0"/>
              <a:t> </a:t>
            </a:r>
            <a:r>
              <a:rPr lang="en-US" sz="2400" dirty="0" err="1"/>
              <a:t>că</a:t>
            </a:r>
            <a:r>
              <a:rPr lang="en-US" sz="2400" dirty="0"/>
              <a:t> o </a:t>
            </a:r>
            <a:r>
              <a:rPr lang="en-US" sz="2400" dirty="0" err="1"/>
              <a:t>serie</a:t>
            </a:r>
            <a:r>
              <a:rPr lang="en-US" sz="2400" dirty="0"/>
              <a:t> de </a:t>
            </a:r>
            <a:r>
              <a:rPr lang="en-US" sz="2400" dirty="0" err="1"/>
              <a:t>segmente</a:t>
            </a:r>
            <a:r>
              <a:rPr lang="en-US" sz="2400" dirty="0"/>
              <a:t> </a:t>
            </a:r>
            <a:r>
              <a:rPr lang="en-US" sz="2400" dirty="0" err="1"/>
              <a:t>trimise</a:t>
            </a:r>
            <a:r>
              <a:rPr lang="en-US" sz="2400" dirty="0"/>
              <a:t> s-au </a:t>
            </a:r>
            <a:r>
              <a:rPr lang="en-US" sz="2400" dirty="0" err="1"/>
              <a:t>pierdut</a:t>
            </a:r>
            <a:r>
              <a:rPr lang="en-US" sz="2400" dirty="0"/>
              <a:t> </a:t>
            </a:r>
            <a:r>
              <a:rPr lang="en-US" sz="2400" dirty="0" err="1"/>
              <a:t>astfel</a:t>
            </a:r>
            <a:r>
              <a:rPr lang="en-US" sz="2400" dirty="0"/>
              <a:t> </a:t>
            </a:r>
            <a:r>
              <a:rPr lang="en-US" sz="2400" dirty="0" err="1"/>
              <a:t>încât</a:t>
            </a:r>
            <a:r>
              <a:rPr lang="en-US" sz="2400" dirty="0"/>
              <a:t> </a:t>
            </a:r>
            <a:r>
              <a:rPr lang="en-US" sz="2400" dirty="0" err="1"/>
              <a:t>să</a:t>
            </a:r>
            <a:r>
              <a:rPr lang="en-US" sz="2400" dirty="0"/>
              <a:t> </a:t>
            </a:r>
            <a:r>
              <a:rPr lang="en-US" sz="2400" dirty="0" err="1"/>
              <a:t>poată</a:t>
            </a:r>
            <a:r>
              <a:rPr lang="en-US" sz="2400" dirty="0"/>
              <a:t> fi </a:t>
            </a:r>
            <a:r>
              <a:rPr lang="en-US" sz="2400" dirty="0" err="1"/>
              <a:t>retrimise</a:t>
            </a:r>
            <a:r>
              <a:rPr lang="en-US" sz="2400" dirty="0"/>
              <a:t> </a:t>
            </a:r>
            <a:r>
              <a:rPr lang="en-US" sz="2400" dirty="0" err="1"/>
              <a:t>cât</a:t>
            </a:r>
            <a:r>
              <a:rPr lang="en-US" sz="2400" dirty="0"/>
              <a:t> </a:t>
            </a:r>
            <a:r>
              <a:rPr lang="en-US" sz="2400" dirty="0" err="1"/>
              <a:t>mai</a:t>
            </a:r>
            <a:r>
              <a:rPr lang="en-US" sz="2400" dirty="0"/>
              <a:t> </a:t>
            </a:r>
            <a:r>
              <a:rPr lang="en-US" sz="2400" dirty="0" err="1"/>
              <a:t>repede</a:t>
            </a:r>
            <a:r>
              <a:rPr lang="en-US" sz="2400" dirty="0"/>
              <a:t>;</a:t>
            </a:r>
          </a:p>
          <a:p>
            <a:pPr marL="914400" lvl="1" indent="-317500">
              <a:spcBef>
                <a:spcPts val="0"/>
              </a:spcBef>
              <a:buSzPts val="1400"/>
              <a:buChar char="-"/>
            </a:pPr>
            <a:r>
              <a:rPr lang="en-US" sz="2400" dirty="0"/>
              <a:t>Pentru a </a:t>
            </a:r>
            <a:r>
              <a:rPr lang="en-US" sz="2400" dirty="0" err="1"/>
              <a:t>putea</a:t>
            </a:r>
            <a:r>
              <a:rPr lang="en-US" sz="2400" dirty="0"/>
              <a:t> fi </a:t>
            </a:r>
            <a:r>
              <a:rPr lang="en-US" sz="2400" dirty="0" err="1"/>
              <a:t>folosite</a:t>
            </a:r>
            <a:r>
              <a:rPr lang="en-US" sz="2400" dirty="0"/>
              <a:t>, </a:t>
            </a:r>
            <a:r>
              <a:rPr lang="en-US" sz="2400" dirty="0" err="1"/>
              <a:t>în</a:t>
            </a:r>
            <a:r>
              <a:rPr lang="en-US" sz="2400" dirty="0"/>
              <a:t> </a:t>
            </a:r>
            <a:r>
              <a:rPr lang="en-US" sz="2400" dirty="0" err="1"/>
              <a:t>segmentul</a:t>
            </a:r>
            <a:r>
              <a:rPr lang="en-US" sz="2400" dirty="0"/>
              <a:t> </a:t>
            </a:r>
            <a:r>
              <a:rPr lang="en-US" sz="2400" dirty="0" err="1"/>
              <a:t>inițial</a:t>
            </a:r>
            <a:r>
              <a:rPr lang="en-US" sz="2400" dirty="0"/>
              <a:t> SYN trimis de server se </a:t>
            </a:r>
            <a:r>
              <a:rPr lang="en-US" sz="2400" dirty="0" err="1"/>
              <a:t>specifică</a:t>
            </a:r>
            <a:r>
              <a:rPr lang="en-US" sz="2400" dirty="0"/>
              <a:t> </a:t>
            </a:r>
            <a:r>
              <a:rPr lang="en-US" sz="2400" dirty="0" err="1"/>
              <a:t>opțiunea</a:t>
            </a:r>
            <a:r>
              <a:rPr lang="en-US" sz="2400" dirty="0"/>
              <a:t> SACK permitted.</a:t>
            </a:r>
          </a:p>
          <a:p>
            <a:pPr marL="457200" indent="-317500">
              <a:spcBef>
                <a:spcPts val="0"/>
              </a:spcBef>
              <a:buSzPts val="1400"/>
              <a:buChar char="-"/>
            </a:pPr>
            <a:r>
              <a:rPr lang="en-US" sz="2400" b="1" dirty="0"/>
              <a:t>Timestamps</a:t>
            </a:r>
            <a:r>
              <a:rPr lang="en-US" sz="2400" dirty="0"/>
              <a:t>: </a:t>
            </a:r>
            <a:r>
              <a:rPr lang="en-US" sz="2400" dirty="0" err="1"/>
              <a:t>trimite</a:t>
            </a:r>
            <a:r>
              <a:rPr lang="en-US" sz="2400" dirty="0"/>
              <a:t> un </a:t>
            </a:r>
            <a:r>
              <a:rPr lang="en-US" sz="2400" dirty="0" err="1"/>
              <a:t>timp</a:t>
            </a:r>
            <a:r>
              <a:rPr lang="en-US" sz="2400" dirty="0"/>
              <a:t> </a:t>
            </a:r>
            <a:r>
              <a:rPr lang="en-US" sz="2400" dirty="0" err="1"/>
              <a:t>inițial</a:t>
            </a:r>
            <a:r>
              <a:rPr lang="en-US" sz="2400" dirty="0"/>
              <a:t> </a:t>
            </a:r>
            <a:r>
              <a:rPr lang="en-US" sz="2400" dirty="0" err="1"/>
              <a:t>și</a:t>
            </a:r>
            <a:r>
              <a:rPr lang="en-US" sz="2400" dirty="0"/>
              <a:t> un </a:t>
            </a:r>
            <a:r>
              <a:rPr lang="en-US" sz="2400" dirty="0" err="1"/>
              <a:t>timp</a:t>
            </a:r>
            <a:r>
              <a:rPr lang="en-US" sz="2400" dirty="0"/>
              <a:t> </a:t>
            </a:r>
            <a:r>
              <a:rPr lang="en-US" sz="2400" dirty="0" err="1"/>
              <a:t>după</a:t>
            </a:r>
            <a:r>
              <a:rPr lang="en-US" sz="2400" dirty="0"/>
              <a:t> care s-a primit un </a:t>
            </a:r>
            <a:r>
              <a:rPr lang="en-US" sz="2400" dirty="0" err="1"/>
              <a:t>răspuns</a:t>
            </a:r>
            <a:r>
              <a:rPr lang="en-US" sz="2400" dirty="0"/>
              <a:t>, </a:t>
            </a:r>
            <a:r>
              <a:rPr lang="en-US" sz="2400" dirty="0" err="1"/>
              <a:t>utilizat</a:t>
            </a:r>
            <a:r>
              <a:rPr lang="en-US" sz="2400" dirty="0"/>
              <a:t> pentru </a:t>
            </a:r>
            <a:r>
              <a:rPr lang="en-US" sz="2400" dirty="0" err="1"/>
              <a:t>mecanisme</a:t>
            </a:r>
            <a:r>
              <a:rPr lang="en-US" sz="2400" dirty="0"/>
              <a:t> de </a:t>
            </a:r>
            <a:r>
              <a:rPr lang="en-US" sz="2400" dirty="0" err="1"/>
              <a:t>menținere</a:t>
            </a:r>
            <a:r>
              <a:rPr lang="en-US" sz="2400" dirty="0"/>
              <a:t> a </a:t>
            </a:r>
            <a:r>
              <a:rPr lang="en-US" sz="2400" dirty="0" err="1"/>
              <a:t>calității</a:t>
            </a:r>
            <a:r>
              <a:rPr lang="en-US" sz="2400" dirty="0"/>
              <a:t> </a:t>
            </a:r>
            <a:r>
              <a:rPr lang="en-US" sz="2400" dirty="0" err="1"/>
              <a:t>serviciului</a:t>
            </a:r>
            <a:r>
              <a:rPr lang="en-US" sz="2400" dirty="0"/>
              <a:t>;</a:t>
            </a:r>
          </a:p>
          <a:p>
            <a:pPr marL="457200" indent="-317500">
              <a:spcBef>
                <a:spcPts val="0"/>
              </a:spcBef>
              <a:buSzPts val="1400"/>
              <a:buChar char="-"/>
            </a:pPr>
            <a:r>
              <a:rPr lang="en-US" sz="2400" b="1" dirty="0"/>
              <a:t>TCP Fast Open</a:t>
            </a:r>
            <a:r>
              <a:rPr lang="en-US" sz="2400" dirty="0"/>
              <a:t>: trimis de client </a:t>
            </a:r>
            <a:r>
              <a:rPr lang="en-US" sz="2400" dirty="0" err="1"/>
              <a:t>în</a:t>
            </a:r>
            <a:r>
              <a:rPr lang="en-US" sz="2400" dirty="0"/>
              <a:t> </a:t>
            </a:r>
            <a:r>
              <a:rPr lang="en-US" sz="2400" dirty="0" err="1"/>
              <a:t>segmentul</a:t>
            </a:r>
            <a:r>
              <a:rPr lang="en-US" sz="2400" dirty="0"/>
              <a:t> </a:t>
            </a:r>
            <a:r>
              <a:rPr lang="en-US" sz="2400" dirty="0" err="1"/>
              <a:t>inițial</a:t>
            </a:r>
            <a:r>
              <a:rPr lang="en-US" sz="2400" dirty="0"/>
              <a:t> SYN, </a:t>
            </a:r>
            <a:r>
              <a:rPr lang="en-US" sz="2400" dirty="0" err="1"/>
              <a:t>simplifică</a:t>
            </a:r>
            <a:r>
              <a:rPr lang="en-US" sz="2400" dirty="0"/>
              <a:t> </a:t>
            </a:r>
            <a:r>
              <a:rPr lang="en-US" sz="2400" dirty="0" err="1"/>
              <a:t>procedura</a:t>
            </a:r>
            <a:r>
              <a:rPr lang="en-US" sz="2400" dirty="0"/>
              <a:t> de </a:t>
            </a:r>
            <a:r>
              <a:rPr lang="en-US" sz="2400" dirty="0" err="1"/>
              <a:t>conectare</a:t>
            </a:r>
            <a:r>
              <a:rPr lang="en-US" sz="2400" dirty="0"/>
              <a:t>;</a:t>
            </a:r>
          </a:p>
          <a:p>
            <a:pPr marL="457200" indent="-317500">
              <a:spcBef>
                <a:spcPts val="0"/>
              </a:spcBef>
              <a:buSzPts val="1400"/>
              <a:buChar char="-"/>
            </a:pPr>
            <a:r>
              <a:rPr lang="en-US" sz="2400" b="1" dirty="0" err="1"/>
              <a:t>Nop</a:t>
            </a:r>
            <a:r>
              <a:rPr lang="en-US" sz="2400" b="1" dirty="0"/>
              <a:t> (No operation)</a:t>
            </a:r>
            <a:r>
              <a:rPr lang="en-US" sz="2400" dirty="0"/>
              <a:t>: </a:t>
            </a:r>
            <a:r>
              <a:rPr lang="en-US" sz="2400" dirty="0" err="1"/>
              <a:t>lipsa</a:t>
            </a:r>
            <a:r>
              <a:rPr lang="en-US" sz="2400" dirty="0"/>
              <a:t> </a:t>
            </a:r>
            <a:r>
              <a:rPr lang="en-US" sz="2400" dirty="0" err="1"/>
              <a:t>unei</a:t>
            </a:r>
            <a:r>
              <a:rPr lang="en-US" sz="2400" dirty="0"/>
              <a:t> </a:t>
            </a:r>
            <a:r>
              <a:rPr lang="en-US" sz="2400" dirty="0" err="1"/>
              <a:t>opțiuni</a:t>
            </a:r>
            <a:r>
              <a:rPr lang="en-US" sz="2400" dirty="0"/>
              <a:t>, </a:t>
            </a:r>
            <a:r>
              <a:rPr lang="en-US" sz="2400" dirty="0" err="1"/>
              <a:t>delimitează</a:t>
            </a:r>
            <a:r>
              <a:rPr lang="en-US" sz="2400" dirty="0"/>
              <a:t> </a:t>
            </a:r>
            <a:r>
              <a:rPr lang="en-US" sz="2400" dirty="0" err="1"/>
              <a:t>două</a:t>
            </a:r>
            <a:r>
              <a:rPr lang="en-US" sz="2400" dirty="0"/>
              <a:t> </a:t>
            </a:r>
            <a:r>
              <a:rPr lang="en-US" sz="2400" dirty="0" err="1"/>
              <a:t>opțiuni</a:t>
            </a:r>
            <a:r>
              <a:rPr lang="en-US" sz="2400" dirty="0"/>
              <a:t>;</a:t>
            </a:r>
          </a:p>
          <a:p>
            <a:pPr marL="457200" indent="-317500">
              <a:spcBef>
                <a:spcPts val="0"/>
              </a:spcBef>
              <a:buSzPts val="1400"/>
              <a:buChar char="-"/>
            </a:pPr>
            <a:r>
              <a:rPr lang="en-US" sz="2400" b="1" dirty="0"/>
              <a:t>Window scaling</a:t>
            </a:r>
            <a:r>
              <a:rPr lang="en-US" sz="2400" dirty="0"/>
              <a:t>: </a:t>
            </a:r>
            <a:r>
              <a:rPr lang="en-US" sz="2400" dirty="0" err="1"/>
              <a:t>specifică</a:t>
            </a:r>
            <a:r>
              <a:rPr lang="en-US" sz="2400" dirty="0"/>
              <a:t> un multiplicator pentru </a:t>
            </a:r>
            <a:r>
              <a:rPr lang="en-US" sz="2400" dirty="0" err="1"/>
              <a:t>valoarea</a:t>
            </a:r>
            <a:r>
              <a:rPr lang="en-US" sz="2400" dirty="0"/>
              <a:t> din </a:t>
            </a:r>
            <a:r>
              <a:rPr lang="en-US" sz="2400" dirty="0" err="1"/>
              <a:t>câmpul</a:t>
            </a:r>
            <a:r>
              <a:rPr lang="en-US" sz="2400" dirty="0"/>
              <a:t> window;</a:t>
            </a:r>
          </a:p>
          <a:p>
            <a:pPr marL="457200" indent="-317500">
              <a:spcBef>
                <a:spcPts val="0"/>
              </a:spcBef>
              <a:buSzPts val="1400"/>
              <a:buChar char="-"/>
            </a:pPr>
            <a:r>
              <a:rPr lang="en-US" sz="2400" b="1" dirty="0"/>
              <a:t>End of list</a:t>
            </a:r>
            <a:r>
              <a:rPr lang="en-US" sz="2400" dirty="0"/>
              <a:t>: </a:t>
            </a:r>
            <a:r>
              <a:rPr lang="en-US" sz="2400" dirty="0" err="1"/>
              <a:t>specifică</a:t>
            </a:r>
            <a:r>
              <a:rPr lang="en-US" sz="2400" dirty="0"/>
              <a:t> </a:t>
            </a:r>
            <a:r>
              <a:rPr lang="en-US" sz="2400" dirty="0" err="1"/>
              <a:t>sfârșitul</a:t>
            </a:r>
            <a:r>
              <a:rPr lang="en-US" sz="2400" dirty="0"/>
              <a:t> </a:t>
            </a:r>
            <a:r>
              <a:rPr lang="en-US" sz="2400" dirty="0" err="1"/>
              <a:t>listei</a:t>
            </a:r>
            <a:r>
              <a:rPr lang="en-US" sz="2400" dirty="0"/>
              <a:t> de </a:t>
            </a:r>
            <a:r>
              <a:rPr lang="en-US" sz="2400" dirty="0" err="1"/>
              <a:t>opțiuni</a:t>
            </a:r>
            <a:r>
              <a:rPr lang="en-US" sz="2400" dirty="0"/>
              <a:t>.</a:t>
            </a:r>
          </a:p>
        </p:txBody>
      </p:sp>
    </p:spTree>
    <p:extLst>
      <p:ext uri="{BB962C8B-B14F-4D97-AF65-F5344CB8AC3E}">
        <p14:creationId xmlns:p14="http://schemas.microsoft.com/office/powerpoint/2010/main" val="266716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 dirty="0"/>
              <a:t>Stabilirea conexiunii TCP</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800225"/>
            <a:ext cx="8039100" cy="50418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Pentru a se </a:t>
            </a:r>
            <a:r>
              <a:rPr lang="en-US" sz="2800" dirty="0" err="1"/>
              <a:t>stabili</a:t>
            </a:r>
            <a:r>
              <a:rPr lang="en-US" sz="2800" dirty="0"/>
              <a:t> o </a:t>
            </a:r>
            <a:r>
              <a:rPr lang="en-US" sz="2800" dirty="0" err="1"/>
              <a:t>conexiune</a:t>
            </a:r>
            <a:r>
              <a:rPr lang="en-US" sz="2800" dirty="0"/>
              <a:t> se </a:t>
            </a:r>
            <a:r>
              <a:rPr lang="en-US" sz="2800" dirty="0" err="1"/>
              <a:t>utilizează</a:t>
            </a:r>
            <a:r>
              <a:rPr lang="en-US" sz="2800" dirty="0"/>
              <a:t> flag-urile pentru a se </a:t>
            </a:r>
            <a:r>
              <a:rPr lang="en-US" sz="2800" dirty="0" err="1"/>
              <a:t>trimite</a:t>
            </a:r>
            <a:r>
              <a:rPr lang="en-US" sz="2800" dirty="0"/>
              <a:t> un three way handshake;</a:t>
            </a:r>
          </a:p>
          <a:p>
            <a:r>
              <a:rPr lang="en-US" sz="2800" dirty="0" err="1"/>
              <a:t>Obiectivul</a:t>
            </a:r>
            <a:r>
              <a:rPr lang="en-US" sz="2800" dirty="0"/>
              <a:t> </a:t>
            </a:r>
            <a:r>
              <a:rPr lang="en-US" sz="2800" dirty="0" err="1"/>
              <a:t>este</a:t>
            </a:r>
            <a:r>
              <a:rPr lang="en-US" sz="2800" dirty="0"/>
              <a:t> ca </a:t>
            </a:r>
            <a:r>
              <a:rPr lang="en-US" sz="2800" dirty="0" err="1"/>
              <a:t>între</a:t>
            </a:r>
            <a:r>
              <a:rPr lang="en-US" sz="2800" dirty="0"/>
              <a:t> client </a:t>
            </a:r>
            <a:r>
              <a:rPr lang="en-US" sz="2800" dirty="0" err="1"/>
              <a:t>și</a:t>
            </a:r>
            <a:r>
              <a:rPr lang="en-US" sz="2800" dirty="0"/>
              <a:t> server </a:t>
            </a:r>
            <a:r>
              <a:rPr lang="en-US" sz="2800" dirty="0" err="1"/>
              <a:t>să</a:t>
            </a:r>
            <a:r>
              <a:rPr lang="en-US" sz="2800" dirty="0"/>
              <a:t> se </a:t>
            </a:r>
            <a:r>
              <a:rPr lang="en-US" sz="2800" dirty="0" err="1"/>
              <a:t>facă</a:t>
            </a:r>
            <a:r>
              <a:rPr lang="en-US" sz="2800" dirty="0"/>
              <a:t> cu </a:t>
            </a:r>
            <a:r>
              <a:rPr lang="en-US" sz="2800" dirty="0" err="1"/>
              <a:t>succes</a:t>
            </a:r>
            <a:r>
              <a:rPr lang="en-US" sz="2800" dirty="0"/>
              <a:t> </a:t>
            </a:r>
            <a:r>
              <a:rPr lang="en-US" sz="2800" dirty="0" err="1"/>
              <a:t>schimbul</a:t>
            </a:r>
            <a:r>
              <a:rPr lang="en-US" sz="2800" dirty="0"/>
              <a:t> a </a:t>
            </a:r>
            <a:r>
              <a:rPr lang="en-US" sz="2800" dirty="0" err="1"/>
              <a:t>două</a:t>
            </a:r>
            <a:r>
              <a:rPr lang="en-US" sz="2800" dirty="0"/>
              <a:t> </a:t>
            </a:r>
            <a:r>
              <a:rPr lang="en-US" sz="2800" dirty="0" err="1"/>
              <a:t>numere</a:t>
            </a:r>
            <a:r>
              <a:rPr lang="en-US" sz="2800" dirty="0"/>
              <a:t> </a:t>
            </a:r>
            <a:r>
              <a:rPr lang="en-US" sz="2800" dirty="0" err="1"/>
              <a:t>utilizate</a:t>
            </a:r>
            <a:r>
              <a:rPr lang="en-US" sz="2800" dirty="0"/>
              <a:t> pentru </a:t>
            </a:r>
            <a:r>
              <a:rPr lang="en-US" sz="2800" dirty="0" err="1"/>
              <a:t>înserierea</a:t>
            </a:r>
            <a:r>
              <a:rPr lang="en-US" sz="2800" dirty="0"/>
              <a:t> </a:t>
            </a:r>
            <a:r>
              <a:rPr lang="en-US" sz="2800" dirty="0" err="1"/>
              <a:t>pachetelor</a:t>
            </a:r>
            <a:r>
              <a:rPr lang="en-US" sz="2800" dirty="0"/>
              <a:t> (</a:t>
            </a:r>
            <a:r>
              <a:rPr lang="en-US" sz="2800" dirty="0" err="1"/>
              <a:t>numere</a:t>
            </a:r>
            <a:r>
              <a:rPr lang="en-US" sz="2800" dirty="0"/>
              <a:t> de </a:t>
            </a:r>
            <a:r>
              <a:rPr lang="en-US" sz="2800" dirty="0" err="1"/>
              <a:t>secvență</a:t>
            </a:r>
            <a:r>
              <a:rPr lang="en-US" sz="2800" dirty="0"/>
              <a:t>), sequence number pentru client </a:t>
            </a:r>
            <a:r>
              <a:rPr lang="en-US" sz="2800" dirty="0" err="1"/>
              <a:t>și</a:t>
            </a:r>
            <a:r>
              <a:rPr lang="en-US" sz="2800" dirty="0"/>
              <a:t> acknowledgement number pentru server;</a:t>
            </a:r>
          </a:p>
          <a:p>
            <a:r>
              <a:rPr lang="en-US" sz="2800" dirty="0" err="1"/>
              <a:t>Numerele</a:t>
            </a:r>
            <a:r>
              <a:rPr lang="en-US" sz="2800" dirty="0"/>
              <a:t> de </a:t>
            </a:r>
            <a:r>
              <a:rPr lang="en-US" sz="2800" dirty="0" err="1"/>
              <a:t>ordine</a:t>
            </a:r>
            <a:r>
              <a:rPr lang="en-US" sz="2800" dirty="0"/>
              <a:t> </a:t>
            </a:r>
            <a:r>
              <a:rPr lang="en-US" sz="2800" dirty="0" err="1"/>
              <a:t>schimbate</a:t>
            </a:r>
            <a:r>
              <a:rPr lang="en-US" sz="2800" dirty="0"/>
              <a:t> </a:t>
            </a:r>
            <a:r>
              <a:rPr lang="en-US" sz="2800" dirty="0" err="1"/>
              <a:t>între</a:t>
            </a:r>
            <a:r>
              <a:rPr lang="en-US" sz="2800" dirty="0"/>
              <a:t> client </a:t>
            </a:r>
            <a:r>
              <a:rPr lang="en-US" sz="2800" dirty="0" err="1"/>
              <a:t>și</a:t>
            </a:r>
            <a:r>
              <a:rPr lang="en-US" sz="2800" dirty="0"/>
              <a:t> server </a:t>
            </a:r>
            <a:r>
              <a:rPr lang="en-US" sz="2800" dirty="0" err="1"/>
              <a:t>vor</a:t>
            </a:r>
            <a:r>
              <a:rPr lang="en-US" sz="2800" dirty="0"/>
              <a:t> fi </a:t>
            </a:r>
            <a:r>
              <a:rPr lang="en-US" sz="2800" dirty="0" err="1"/>
              <a:t>crescute</a:t>
            </a:r>
            <a:r>
              <a:rPr lang="en-US" sz="2800" dirty="0"/>
              <a:t> la </a:t>
            </a:r>
            <a:r>
              <a:rPr lang="en-US" sz="2800" dirty="0" err="1"/>
              <a:t>fiecare</a:t>
            </a:r>
            <a:r>
              <a:rPr lang="en-US" sz="2800" dirty="0"/>
              <a:t> </a:t>
            </a:r>
            <a:r>
              <a:rPr lang="en-US" sz="2800" dirty="0" err="1"/>
              <a:t>transmitere</a:t>
            </a:r>
            <a:r>
              <a:rPr lang="en-US" sz="2800" dirty="0"/>
              <a:t> </a:t>
            </a:r>
            <a:r>
              <a:rPr lang="en-US" sz="2800" dirty="0" err="1"/>
              <a:t>succesivă</a:t>
            </a:r>
            <a:r>
              <a:rPr lang="en-US" sz="2800" dirty="0"/>
              <a:t> cu </a:t>
            </a:r>
            <a:r>
              <a:rPr lang="en-US" sz="2800" dirty="0" err="1"/>
              <a:t>numărul</a:t>
            </a:r>
            <a:r>
              <a:rPr lang="en-US" sz="2800" dirty="0"/>
              <a:t> de </a:t>
            </a:r>
            <a:r>
              <a:rPr lang="en-US" sz="2800" dirty="0" err="1"/>
              <a:t>octeți</a:t>
            </a:r>
            <a:r>
              <a:rPr lang="en-US" sz="2800" dirty="0"/>
              <a:t> </a:t>
            </a:r>
            <a:r>
              <a:rPr lang="en-US" sz="2800" dirty="0" err="1"/>
              <a:t>trimiși</a:t>
            </a:r>
            <a:r>
              <a:rPr lang="en-US" sz="2800" dirty="0"/>
              <a:t>;</a:t>
            </a:r>
          </a:p>
          <a:p>
            <a:r>
              <a:rPr lang="en-US" sz="2800" dirty="0" err="1"/>
              <a:t>Există</a:t>
            </a:r>
            <a:r>
              <a:rPr lang="en-US" sz="2800" dirty="0"/>
              <a:t> </a:t>
            </a:r>
            <a:r>
              <a:rPr lang="en-US" sz="2800" dirty="0" err="1"/>
              <a:t>și</a:t>
            </a:r>
            <a:r>
              <a:rPr lang="en-US" sz="2800" dirty="0"/>
              <a:t> o </a:t>
            </a:r>
            <a:r>
              <a:rPr lang="en-US" sz="2800" dirty="0" err="1"/>
              <a:t>variantă</a:t>
            </a:r>
            <a:r>
              <a:rPr lang="en-US" sz="2800" dirty="0"/>
              <a:t> </a:t>
            </a:r>
            <a:r>
              <a:rPr lang="en-US" sz="2800" dirty="0" err="1"/>
              <a:t>simplificată</a:t>
            </a:r>
            <a:r>
              <a:rPr lang="en-US" sz="2800" dirty="0"/>
              <a:t>, care </a:t>
            </a:r>
            <a:r>
              <a:rPr lang="en-US" sz="2800" dirty="0" err="1"/>
              <a:t>utilizează</a:t>
            </a:r>
            <a:r>
              <a:rPr lang="en-US" sz="2800" dirty="0"/>
              <a:t> </a:t>
            </a:r>
            <a:r>
              <a:rPr lang="en-US" sz="2800" dirty="0" err="1"/>
              <a:t>doar</a:t>
            </a:r>
            <a:r>
              <a:rPr lang="en-US" sz="2800" dirty="0"/>
              <a:t> </a:t>
            </a:r>
            <a:r>
              <a:rPr lang="en-US" sz="2800" dirty="0" err="1"/>
              <a:t>două</a:t>
            </a:r>
            <a:r>
              <a:rPr lang="en-US" sz="2800" dirty="0"/>
              <a:t> </a:t>
            </a:r>
            <a:r>
              <a:rPr lang="en-US" sz="2800" dirty="0" err="1"/>
              <a:t>pachete</a:t>
            </a:r>
            <a:r>
              <a:rPr lang="en-US" sz="2800" dirty="0"/>
              <a:t>, </a:t>
            </a:r>
            <a:r>
              <a:rPr lang="en-US" sz="2800" dirty="0" err="1"/>
              <a:t>dacă</a:t>
            </a:r>
            <a:r>
              <a:rPr lang="en-US" sz="2800" dirty="0"/>
              <a:t> </a:t>
            </a:r>
            <a:r>
              <a:rPr lang="en-US" sz="2800" dirty="0" err="1"/>
              <a:t>este</a:t>
            </a:r>
            <a:r>
              <a:rPr lang="en-US" sz="2800" dirty="0"/>
              <a:t> </a:t>
            </a:r>
            <a:r>
              <a:rPr lang="en-US" sz="2800" dirty="0" err="1"/>
              <a:t>suportată</a:t>
            </a:r>
            <a:r>
              <a:rPr lang="en-US" sz="2800" dirty="0"/>
              <a:t> </a:t>
            </a:r>
            <a:r>
              <a:rPr lang="en-US" sz="2800" dirty="0" err="1"/>
              <a:t>opțiunea</a:t>
            </a:r>
            <a:r>
              <a:rPr lang="en-US" sz="2800" dirty="0"/>
              <a:t> TCP Fast Open.</a:t>
            </a:r>
          </a:p>
        </p:txBody>
      </p:sp>
      <p:pic>
        <p:nvPicPr>
          <p:cNvPr id="3" name="Google Shape;201;p35">
            <a:extLst>
              <a:ext uri="{FF2B5EF4-FFF2-40B4-BE49-F238E27FC236}">
                <a16:creationId xmlns:a16="http://schemas.microsoft.com/office/drawing/2014/main" id="{4FB303EB-752A-9D99-3AA3-214B7AF7BAA1}"/>
              </a:ext>
            </a:extLst>
          </p:cNvPr>
          <p:cNvPicPr preferRelativeResize="0"/>
          <p:nvPr/>
        </p:nvPicPr>
        <p:blipFill>
          <a:blip r:embed="rId3">
            <a:alphaModFix/>
          </a:blip>
          <a:stretch>
            <a:fillRect/>
          </a:stretch>
        </p:blipFill>
        <p:spPr>
          <a:xfrm>
            <a:off x="8286750" y="2315249"/>
            <a:ext cx="3633468" cy="3580725"/>
          </a:xfrm>
          <a:prstGeom prst="rect">
            <a:avLst/>
          </a:prstGeom>
          <a:noFill/>
          <a:ln>
            <a:noFill/>
          </a:ln>
        </p:spPr>
      </p:pic>
    </p:spTree>
    <p:extLst>
      <p:ext uri="{BB962C8B-B14F-4D97-AF65-F5344CB8AC3E}">
        <p14:creationId xmlns:p14="http://schemas.microsoft.com/office/powerpoint/2010/main" val="34062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 dirty="0"/>
              <a:t>Stabilirea conexiunii TCP (II)</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800225"/>
            <a:ext cx="6848758" cy="5041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O </a:t>
            </a:r>
            <a:r>
              <a:rPr lang="en-US" sz="3000" dirty="0" err="1"/>
              <a:t>conexiune</a:t>
            </a:r>
            <a:r>
              <a:rPr lang="en-US" sz="3000" dirty="0"/>
              <a:t> TCP </a:t>
            </a:r>
            <a:r>
              <a:rPr lang="en-US" sz="3000" dirty="0" err="1"/>
              <a:t>este</a:t>
            </a:r>
            <a:r>
              <a:rPr lang="en-US" sz="3000" dirty="0"/>
              <a:t> </a:t>
            </a:r>
            <a:r>
              <a:rPr lang="en-US" sz="3000" dirty="0" err="1"/>
              <a:t>stabilită</a:t>
            </a:r>
            <a:r>
              <a:rPr lang="en-US" sz="3000" dirty="0"/>
              <a:t> </a:t>
            </a:r>
            <a:r>
              <a:rPr lang="en-US" sz="3000" dirty="0" err="1"/>
              <a:t>în</a:t>
            </a:r>
            <a:r>
              <a:rPr lang="en-US" sz="3000" dirty="0"/>
              <a:t> </a:t>
            </a:r>
            <a:r>
              <a:rPr lang="en-US" sz="3000" dirty="0" err="1"/>
              <a:t>trei</a:t>
            </a:r>
            <a:r>
              <a:rPr lang="en-US" sz="3000" dirty="0"/>
              <a:t> </a:t>
            </a:r>
            <a:r>
              <a:rPr lang="en-US" sz="3000" dirty="0" err="1"/>
              <a:t>pași</a:t>
            </a:r>
            <a:r>
              <a:rPr lang="en-US" sz="3000" dirty="0"/>
              <a:t>:</a:t>
            </a:r>
          </a:p>
          <a:p>
            <a:pPr marL="457200" indent="-457200">
              <a:buFont typeface="+mj-lt"/>
              <a:buAutoNum type="arabicPeriod"/>
            </a:pPr>
            <a:r>
              <a:rPr lang="en-US" sz="2800" dirty="0" err="1"/>
              <a:t>Clientul</a:t>
            </a:r>
            <a:r>
              <a:rPr lang="en-US" sz="2800" dirty="0"/>
              <a:t> </a:t>
            </a:r>
            <a:r>
              <a:rPr lang="ro-RO" sz="2800" dirty="0"/>
              <a:t>indică</a:t>
            </a:r>
            <a:r>
              <a:rPr lang="en-US" sz="2800" dirty="0"/>
              <a:t> o </a:t>
            </a:r>
            <a:r>
              <a:rPr lang="en-US" sz="2800" dirty="0" err="1"/>
              <a:t>secven</a:t>
            </a:r>
            <a:r>
              <a:rPr lang="ro-RO" sz="2800" dirty="0"/>
              <a:t>ță</a:t>
            </a:r>
            <a:r>
              <a:rPr lang="en-US" sz="2800" dirty="0"/>
              <a:t> </a:t>
            </a:r>
            <a:r>
              <a:rPr lang="ro-RO" sz="2800" dirty="0"/>
              <a:t>de numerotare a pachetelor trimise de la client la server</a:t>
            </a:r>
            <a:r>
              <a:rPr lang="en-US" sz="2800" dirty="0"/>
              <a:t>;</a:t>
            </a:r>
          </a:p>
          <a:p>
            <a:pPr marL="457200" indent="-457200">
              <a:buFont typeface="+mj-lt"/>
              <a:buAutoNum type="arabicPeriod"/>
            </a:pPr>
            <a:r>
              <a:rPr lang="en-US" sz="2800" dirty="0" err="1"/>
              <a:t>Serverul</a:t>
            </a:r>
            <a:r>
              <a:rPr lang="en-US" sz="2800" dirty="0"/>
              <a:t> </a:t>
            </a:r>
            <a:r>
              <a:rPr lang="en-US" sz="2800" dirty="0" err="1"/>
              <a:t>confirmă</a:t>
            </a:r>
            <a:r>
              <a:rPr lang="en-US" sz="2800" dirty="0"/>
              <a:t> </a:t>
            </a:r>
            <a:r>
              <a:rPr lang="ro-RO" sz="2800" dirty="0"/>
              <a:t>secvența de numerotare de la client la server</a:t>
            </a:r>
            <a:r>
              <a:rPr lang="en-US" sz="2800" dirty="0"/>
              <a:t> </a:t>
            </a:r>
            <a:r>
              <a:rPr lang="en-US" sz="2800" dirty="0" err="1"/>
              <a:t>și</a:t>
            </a:r>
            <a:r>
              <a:rPr lang="en-US" sz="2800" dirty="0"/>
              <a:t> </a:t>
            </a:r>
            <a:r>
              <a:rPr lang="ro-RO" sz="2800" dirty="0"/>
              <a:t>indică</a:t>
            </a:r>
            <a:r>
              <a:rPr lang="en-US" sz="2800" dirty="0"/>
              <a:t> o </a:t>
            </a:r>
            <a:r>
              <a:rPr lang="ro-RO" sz="2800" dirty="0"/>
              <a:t>secvență</a:t>
            </a:r>
            <a:r>
              <a:rPr lang="en-US" sz="2800" dirty="0"/>
              <a:t> de </a:t>
            </a:r>
            <a:r>
              <a:rPr lang="ro-RO" sz="2800" dirty="0"/>
              <a:t>numerotare</a:t>
            </a:r>
            <a:r>
              <a:rPr lang="en-US" sz="2800" dirty="0"/>
              <a:t> de la server la client;</a:t>
            </a:r>
          </a:p>
          <a:p>
            <a:pPr marL="457200" indent="-457200">
              <a:buFont typeface="+mj-lt"/>
              <a:buAutoNum type="arabicPeriod"/>
            </a:pPr>
            <a:r>
              <a:rPr lang="en-US" sz="2800" dirty="0" err="1"/>
              <a:t>Clientul</a:t>
            </a:r>
            <a:r>
              <a:rPr lang="en-US" sz="2800" dirty="0"/>
              <a:t> </a:t>
            </a:r>
            <a:r>
              <a:rPr lang="ro-RO" sz="2800" dirty="0"/>
              <a:t>c</a:t>
            </a:r>
            <a:r>
              <a:rPr lang="en-US" sz="2800" dirty="0" err="1"/>
              <a:t>onfirmă</a:t>
            </a:r>
            <a:r>
              <a:rPr lang="en-US" sz="2800" dirty="0"/>
              <a:t> </a:t>
            </a:r>
            <a:r>
              <a:rPr lang="ro-RO" sz="2800" dirty="0"/>
              <a:t>secvența de numerotare</a:t>
            </a:r>
            <a:r>
              <a:rPr lang="en-US" sz="2800" dirty="0"/>
              <a:t> </a:t>
            </a:r>
            <a:r>
              <a:rPr lang="ro-RO" sz="2800" dirty="0"/>
              <a:t>a pachetelor </a:t>
            </a:r>
            <a:r>
              <a:rPr lang="en-US" sz="2800" dirty="0"/>
              <a:t>de la server la client.</a:t>
            </a:r>
          </a:p>
        </p:txBody>
      </p:sp>
      <p:pic>
        <p:nvPicPr>
          <p:cNvPr id="4" name="Picture 2">
            <a:extLst>
              <a:ext uri="{FF2B5EF4-FFF2-40B4-BE49-F238E27FC236}">
                <a16:creationId xmlns:a16="http://schemas.microsoft.com/office/drawing/2014/main" id="{FA8E98D0-8E04-0538-3945-07CE89973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469" y="2430711"/>
            <a:ext cx="4856281" cy="308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613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Negocierea</a:t>
            </a:r>
            <a:r>
              <a:rPr lang="en-US" dirty="0"/>
              <a:t> TCP </a:t>
            </a:r>
            <a:r>
              <a:rPr lang="en-US" dirty="0" err="1"/>
              <a:t>în</a:t>
            </a:r>
            <a:r>
              <a:rPr lang="en-US" dirty="0"/>
              <a:t> </a:t>
            </a:r>
            <a:r>
              <a:rPr lang="en-US" dirty="0" err="1"/>
              <a:t>trei</a:t>
            </a:r>
            <a:r>
              <a:rPr lang="en-US" dirty="0"/>
              <a:t> </a:t>
            </a:r>
            <a:r>
              <a:rPr lang="en-US" dirty="0" err="1"/>
              <a:t>pași</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800225"/>
            <a:ext cx="11927752" cy="2156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600" dirty="0" err="1"/>
              <a:t>Stabilește</a:t>
            </a:r>
            <a:r>
              <a:rPr lang="en-US" sz="2600" dirty="0"/>
              <a:t> </a:t>
            </a:r>
            <a:r>
              <a:rPr lang="en-US" sz="2600" dirty="0" err="1"/>
              <a:t>că</a:t>
            </a:r>
            <a:r>
              <a:rPr lang="en-US" sz="2600" dirty="0"/>
              <a:t> </a:t>
            </a:r>
            <a:r>
              <a:rPr lang="en-US" sz="2600" dirty="0" err="1"/>
              <a:t>dispozitivul</a:t>
            </a:r>
            <a:r>
              <a:rPr lang="en-US" sz="2600" dirty="0"/>
              <a:t> de </a:t>
            </a:r>
            <a:r>
              <a:rPr lang="en-US" sz="2600" dirty="0" err="1"/>
              <a:t>destinație</a:t>
            </a:r>
            <a:r>
              <a:rPr lang="en-US" sz="2600" dirty="0"/>
              <a:t> </a:t>
            </a:r>
            <a:r>
              <a:rPr lang="en-US" sz="2600" dirty="0" err="1"/>
              <a:t>este</a:t>
            </a:r>
            <a:r>
              <a:rPr lang="en-US" sz="2600" dirty="0"/>
              <a:t> </a:t>
            </a:r>
            <a:r>
              <a:rPr lang="en-US" sz="2600" dirty="0" err="1"/>
              <a:t>prezent</a:t>
            </a:r>
            <a:r>
              <a:rPr lang="en-US" sz="2600" dirty="0"/>
              <a:t> </a:t>
            </a:r>
            <a:r>
              <a:rPr lang="en-US" sz="2600" dirty="0" err="1"/>
              <a:t>în</a:t>
            </a:r>
            <a:r>
              <a:rPr lang="en-US" sz="2600" dirty="0"/>
              <a:t> </a:t>
            </a:r>
            <a:r>
              <a:rPr lang="en-US" sz="2600" dirty="0" err="1"/>
              <a:t>rețea</a:t>
            </a:r>
            <a:r>
              <a:rPr lang="en-US" sz="2600" dirty="0"/>
              <a:t>;</a:t>
            </a:r>
          </a:p>
          <a:p>
            <a:pPr marL="285750" indent="-285750"/>
            <a:r>
              <a:rPr lang="en-US" sz="2600" dirty="0" err="1"/>
              <a:t>Verifică</a:t>
            </a:r>
            <a:r>
              <a:rPr lang="en-US" sz="2600" dirty="0"/>
              <a:t> </a:t>
            </a:r>
            <a:r>
              <a:rPr lang="en-US" sz="2600" dirty="0" err="1"/>
              <a:t>dacă</a:t>
            </a:r>
            <a:r>
              <a:rPr lang="en-US" sz="2600" dirty="0"/>
              <a:t> </a:t>
            </a:r>
            <a:r>
              <a:rPr lang="en-US" sz="2600" dirty="0" err="1"/>
              <a:t>dispozitivul</a:t>
            </a:r>
            <a:r>
              <a:rPr lang="en-US" sz="2600" dirty="0"/>
              <a:t> </a:t>
            </a:r>
            <a:r>
              <a:rPr lang="en-US" sz="2600" dirty="0" err="1"/>
              <a:t>destinație</a:t>
            </a:r>
            <a:r>
              <a:rPr lang="en-US" sz="2600" dirty="0"/>
              <a:t> are un </a:t>
            </a:r>
            <a:r>
              <a:rPr lang="en-US" sz="2600" dirty="0" err="1"/>
              <a:t>serviciu</a:t>
            </a:r>
            <a:r>
              <a:rPr lang="en-US" sz="2600" dirty="0"/>
              <a:t> </a:t>
            </a:r>
            <a:r>
              <a:rPr lang="en-US" sz="2600" dirty="0" err="1"/>
              <a:t>activ</a:t>
            </a:r>
            <a:r>
              <a:rPr lang="en-US" sz="2600" dirty="0"/>
              <a:t> </a:t>
            </a:r>
            <a:r>
              <a:rPr lang="en-US" sz="2600" dirty="0" err="1"/>
              <a:t>și</a:t>
            </a:r>
            <a:r>
              <a:rPr lang="en-US" sz="2600" dirty="0"/>
              <a:t> </a:t>
            </a:r>
            <a:r>
              <a:rPr lang="en-US" sz="2600" dirty="0" err="1"/>
              <a:t>acceptă</a:t>
            </a:r>
            <a:r>
              <a:rPr lang="en-US" sz="2600" dirty="0"/>
              <a:t> </a:t>
            </a:r>
            <a:r>
              <a:rPr lang="en-US" sz="2600" dirty="0" err="1"/>
              <a:t>solicitări</a:t>
            </a:r>
            <a:r>
              <a:rPr lang="en-US" sz="2600" dirty="0"/>
              <a:t> cu </a:t>
            </a:r>
            <a:r>
              <a:rPr lang="en-US" sz="2600" dirty="0" err="1"/>
              <a:t>privire</a:t>
            </a:r>
            <a:r>
              <a:rPr lang="en-US" sz="2600" dirty="0"/>
              <a:t> la </a:t>
            </a:r>
            <a:r>
              <a:rPr lang="en-US" sz="2600" dirty="0" err="1"/>
              <a:t>numărul</a:t>
            </a:r>
            <a:r>
              <a:rPr lang="en-US" sz="2600" dirty="0"/>
              <a:t> </a:t>
            </a:r>
            <a:r>
              <a:rPr lang="en-US" sz="2600" dirty="0" err="1"/>
              <a:t>portului</a:t>
            </a:r>
            <a:r>
              <a:rPr lang="en-US" sz="2600" dirty="0"/>
              <a:t> de </a:t>
            </a:r>
            <a:r>
              <a:rPr lang="en-US" sz="2600" dirty="0" err="1"/>
              <a:t>destinație</a:t>
            </a:r>
            <a:r>
              <a:rPr lang="en-US" sz="2600" dirty="0"/>
              <a:t> pe care </a:t>
            </a:r>
            <a:r>
              <a:rPr lang="en-US" sz="2600" dirty="0" err="1"/>
              <a:t>clientul</a:t>
            </a:r>
            <a:r>
              <a:rPr lang="en-US" sz="2600" dirty="0"/>
              <a:t> </a:t>
            </a:r>
            <a:r>
              <a:rPr lang="en-US" sz="2600" dirty="0" err="1"/>
              <a:t>intenționează</a:t>
            </a:r>
            <a:r>
              <a:rPr lang="en-US" sz="2600" dirty="0"/>
              <a:t> </a:t>
            </a:r>
            <a:r>
              <a:rPr lang="en-US" sz="2600" dirty="0" err="1"/>
              <a:t>să</a:t>
            </a:r>
            <a:r>
              <a:rPr lang="en-US" sz="2600" dirty="0"/>
              <a:t>-l </a:t>
            </a:r>
            <a:r>
              <a:rPr lang="en-US" sz="2600" dirty="0" err="1"/>
              <a:t>folosească</a:t>
            </a:r>
            <a:r>
              <a:rPr lang="en-US" sz="2600" dirty="0"/>
              <a:t>;</a:t>
            </a:r>
          </a:p>
          <a:p>
            <a:pPr marL="285750" indent="-285750"/>
            <a:r>
              <a:rPr lang="en-US" sz="2600" dirty="0" err="1"/>
              <a:t>Informează</a:t>
            </a:r>
            <a:r>
              <a:rPr lang="en-US" sz="2600" dirty="0"/>
              <a:t> </a:t>
            </a:r>
            <a:r>
              <a:rPr lang="en-US" sz="2600" dirty="0" err="1"/>
              <a:t>dispozitivul</a:t>
            </a:r>
            <a:r>
              <a:rPr lang="en-US" sz="2600" dirty="0"/>
              <a:t> </a:t>
            </a:r>
            <a:r>
              <a:rPr lang="en-US" sz="2600" dirty="0" err="1"/>
              <a:t>destinație</a:t>
            </a:r>
            <a:r>
              <a:rPr lang="en-US" sz="2600" dirty="0"/>
              <a:t> </a:t>
            </a:r>
            <a:r>
              <a:rPr lang="ro-RO" sz="2600" dirty="0"/>
              <a:t>asupra portului pe care</a:t>
            </a:r>
            <a:r>
              <a:rPr lang="en-US" sz="2600" dirty="0"/>
              <a:t> </a:t>
            </a:r>
            <a:r>
              <a:rPr lang="en-US" sz="2600" dirty="0" err="1"/>
              <a:t>clientul</a:t>
            </a:r>
            <a:r>
              <a:rPr lang="en-US" sz="2600" dirty="0"/>
              <a:t> </a:t>
            </a:r>
            <a:r>
              <a:rPr lang="en-US" sz="2600" dirty="0" err="1"/>
              <a:t>sursă</a:t>
            </a:r>
            <a:r>
              <a:rPr lang="en-US" sz="2600" dirty="0"/>
              <a:t> </a:t>
            </a:r>
            <a:r>
              <a:rPr lang="en-US" sz="2600" dirty="0" err="1"/>
              <a:t>să</a:t>
            </a:r>
            <a:r>
              <a:rPr lang="en-US" sz="2600" dirty="0"/>
              <a:t> </a:t>
            </a:r>
            <a:r>
              <a:rPr lang="en-US" sz="2600" dirty="0" err="1"/>
              <a:t>stabilească</a:t>
            </a:r>
            <a:r>
              <a:rPr lang="en-US" sz="2600" dirty="0"/>
              <a:t> o </a:t>
            </a:r>
            <a:r>
              <a:rPr lang="en-US" sz="2600" dirty="0" err="1"/>
              <a:t>sesiune</a:t>
            </a:r>
            <a:r>
              <a:rPr lang="en-US" sz="2600" dirty="0"/>
              <a:t> de </a:t>
            </a:r>
            <a:r>
              <a:rPr lang="en-US" sz="2600" dirty="0" err="1"/>
              <a:t>comunicare</a:t>
            </a:r>
            <a:r>
              <a:rPr lang="en-US" sz="2600" dirty="0"/>
              <a:t>.</a:t>
            </a:r>
          </a:p>
        </p:txBody>
      </p:sp>
      <p:pic>
        <p:nvPicPr>
          <p:cNvPr id="3" name="Picture 2">
            <a:extLst>
              <a:ext uri="{FF2B5EF4-FFF2-40B4-BE49-F238E27FC236}">
                <a16:creationId xmlns:a16="http://schemas.microsoft.com/office/drawing/2014/main" id="{BBC7246B-CC8A-222A-14D8-5F7E506BC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007" y="3677726"/>
            <a:ext cx="5368290" cy="2922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1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 dirty="0"/>
              <a:t>Terminarea conexiunii TCP</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477864"/>
            <a:ext cx="7767873" cy="5364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err="1"/>
              <a:t>Conexiunea</a:t>
            </a:r>
            <a:r>
              <a:rPr lang="en-US" sz="2600" dirty="0"/>
              <a:t> TCP se poate termina </a:t>
            </a:r>
            <a:r>
              <a:rPr lang="en-US" sz="2600" dirty="0" err="1"/>
              <a:t>în</a:t>
            </a:r>
            <a:r>
              <a:rPr lang="en-US" sz="2600" dirty="0"/>
              <a:t> </a:t>
            </a:r>
            <a:r>
              <a:rPr lang="en-US" sz="2600" dirty="0" err="1"/>
              <a:t>două</a:t>
            </a:r>
            <a:r>
              <a:rPr lang="en-US" sz="2600" dirty="0"/>
              <a:t> </a:t>
            </a:r>
            <a:r>
              <a:rPr lang="en-US" sz="2600" dirty="0" err="1"/>
              <a:t>moduri</a:t>
            </a:r>
            <a:r>
              <a:rPr lang="en-US" sz="2600" dirty="0"/>
              <a:t>:</a:t>
            </a:r>
          </a:p>
          <a:p>
            <a:pPr lvl="1"/>
            <a:r>
              <a:rPr lang="en-US" sz="2400" dirty="0"/>
              <a:t>Un mod </a:t>
            </a:r>
            <a:r>
              <a:rPr lang="en-US" sz="2400" dirty="0" err="1"/>
              <a:t>controlat</a:t>
            </a:r>
            <a:r>
              <a:rPr lang="en-US" sz="2400" dirty="0"/>
              <a:t>;</a:t>
            </a:r>
          </a:p>
          <a:p>
            <a:pPr lvl="1"/>
            <a:r>
              <a:rPr lang="en-US" sz="2400" dirty="0"/>
              <a:t>Un mod </a:t>
            </a:r>
            <a:r>
              <a:rPr lang="en-US" sz="2400" dirty="0" err="1"/>
              <a:t>necontrolat</a:t>
            </a:r>
            <a:r>
              <a:rPr lang="en-US" sz="2400" dirty="0"/>
              <a:t>.</a:t>
            </a:r>
          </a:p>
          <a:p>
            <a:r>
              <a:rPr lang="en-US" sz="2600" dirty="0" err="1"/>
              <a:t>Uzual</a:t>
            </a:r>
            <a:r>
              <a:rPr lang="en-US" sz="2600" dirty="0"/>
              <a:t> </a:t>
            </a:r>
            <a:r>
              <a:rPr lang="en-US" sz="2600" dirty="0" err="1"/>
              <a:t>conexiunea</a:t>
            </a:r>
            <a:r>
              <a:rPr lang="en-US" sz="2600" dirty="0"/>
              <a:t> se </a:t>
            </a:r>
            <a:r>
              <a:rPr lang="en-US" sz="2600" dirty="0" err="1"/>
              <a:t>închide</a:t>
            </a:r>
            <a:r>
              <a:rPr lang="en-US" sz="2600" dirty="0"/>
              <a:t> </a:t>
            </a:r>
            <a:r>
              <a:rPr lang="en-US" sz="2600" dirty="0" err="1"/>
              <a:t>în</a:t>
            </a:r>
            <a:r>
              <a:rPr lang="en-US" sz="2600" dirty="0"/>
              <a:t> mod </a:t>
            </a:r>
            <a:r>
              <a:rPr lang="en-US" sz="2600" dirty="0" err="1"/>
              <a:t>controlat</a:t>
            </a:r>
            <a:r>
              <a:rPr lang="en-US" sz="2600" dirty="0"/>
              <a:t> </a:t>
            </a:r>
            <a:r>
              <a:rPr lang="en-US" sz="2600" dirty="0" err="1"/>
              <a:t>printr</a:t>
            </a:r>
            <a:r>
              <a:rPr lang="en-US" sz="2600" dirty="0"/>
              <a:t>-un </a:t>
            </a:r>
            <a:r>
              <a:rPr lang="en-US" sz="2600" dirty="0" err="1"/>
              <a:t>schimb</a:t>
            </a:r>
            <a:r>
              <a:rPr lang="en-US" sz="2600" dirty="0"/>
              <a:t> de 4 </a:t>
            </a:r>
            <a:r>
              <a:rPr lang="en-US" sz="2600" dirty="0" err="1"/>
              <a:t>pachete</a:t>
            </a:r>
            <a:r>
              <a:rPr lang="en-US" sz="2600" dirty="0"/>
              <a:t>;</a:t>
            </a:r>
          </a:p>
          <a:p>
            <a:r>
              <a:rPr lang="en-US" sz="2600" dirty="0"/>
              <a:t>Alternativa </a:t>
            </a:r>
            <a:r>
              <a:rPr lang="en-US" sz="2600" dirty="0" err="1"/>
              <a:t>este</a:t>
            </a:r>
            <a:r>
              <a:rPr lang="en-US" sz="2600" dirty="0"/>
              <a:t> </a:t>
            </a:r>
            <a:r>
              <a:rPr lang="en-US" sz="2600" dirty="0" err="1"/>
              <a:t>apariția</a:t>
            </a:r>
            <a:r>
              <a:rPr lang="en-US" sz="2600" dirty="0"/>
              <a:t> </a:t>
            </a:r>
            <a:r>
              <a:rPr lang="en-US" sz="2600" dirty="0" err="1"/>
              <a:t>unei</a:t>
            </a:r>
            <a:r>
              <a:rPr lang="en-US" sz="2600" dirty="0"/>
              <a:t> </a:t>
            </a:r>
            <a:r>
              <a:rPr lang="en-US" sz="2600" dirty="0" err="1"/>
              <a:t>situații</a:t>
            </a:r>
            <a:r>
              <a:rPr lang="en-US" sz="2600" dirty="0"/>
              <a:t> </a:t>
            </a:r>
            <a:r>
              <a:rPr lang="en-US" sz="2600" dirty="0" err="1"/>
              <a:t>excepționale</a:t>
            </a:r>
            <a:r>
              <a:rPr lang="en-US" sz="2600" dirty="0"/>
              <a:t>, </a:t>
            </a:r>
            <a:r>
              <a:rPr lang="en-US" sz="2600" dirty="0" err="1"/>
              <a:t>caz</a:t>
            </a:r>
            <a:r>
              <a:rPr lang="en-US" sz="2600" dirty="0"/>
              <a:t> </a:t>
            </a:r>
            <a:r>
              <a:rPr lang="en-US" sz="2600" dirty="0" err="1"/>
              <a:t>în</a:t>
            </a:r>
            <a:r>
              <a:rPr lang="en-US" sz="2600" dirty="0"/>
              <a:t> care se </a:t>
            </a:r>
            <a:r>
              <a:rPr lang="en-US" sz="2600" dirty="0" err="1"/>
              <a:t>trimite</a:t>
            </a:r>
            <a:r>
              <a:rPr lang="en-US" sz="2600" dirty="0"/>
              <a:t> un segment RST, care </a:t>
            </a:r>
            <a:r>
              <a:rPr lang="en-US" sz="2600" dirty="0" err="1"/>
              <a:t>închide</a:t>
            </a:r>
            <a:r>
              <a:rPr lang="en-US" sz="2600" dirty="0"/>
              <a:t> </a:t>
            </a:r>
            <a:r>
              <a:rPr lang="en-US" sz="2600" dirty="0" err="1"/>
              <a:t>imediat</a:t>
            </a:r>
            <a:r>
              <a:rPr lang="en-US" sz="2600" dirty="0"/>
              <a:t> </a:t>
            </a:r>
            <a:r>
              <a:rPr lang="en-US" sz="2600" dirty="0" err="1"/>
              <a:t>conexiunea</a:t>
            </a:r>
            <a:r>
              <a:rPr lang="en-US" sz="2600" dirty="0"/>
              <a:t>;</a:t>
            </a:r>
          </a:p>
          <a:p>
            <a:r>
              <a:rPr lang="en-US" sz="2600" dirty="0"/>
              <a:t>Una </a:t>
            </a:r>
            <a:r>
              <a:rPr lang="en-US" sz="2600" dirty="0" err="1"/>
              <a:t>dintre</a:t>
            </a:r>
            <a:r>
              <a:rPr lang="en-US" sz="2600" dirty="0"/>
              <a:t> </a:t>
            </a:r>
            <a:r>
              <a:rPr lang="en-US" sz="2600" dirty="0" err="1"/>
              <a:t>părțile</a:t>
            </a:r>
            <a:r>
              <a:rPr lang="en-US" sz="2600" dirty="0"/>
              <a:t> la </a:t>
            </a:r>
            <a:r>
              <a:rPr lang="en-US" sz="2600" dirty="0" err="1"/>
              <a:t>comunicație</a:t>
            </a:r>
            <a:r>
              <a:rPr lang="en-US" sz="2600" dirty="0"/>
              <a:t> </a:t>
            </a:r>
            <a:r>
              <a:rPr lang="en-US" sz="2600" dirty="0" err="1"/>
              <a:t>comunică</a:t>
            </a:r>
            <a:r>
              <a:rPr lang="en-US" sz="2600" dirty="0"/>
              <a:t> </a:t>
            </a:r>
            <a:r>
              <a:rPr lang="en-US" sz="2600" dirty="0" err="1"/>
              <a:t>faptul</a:t>
            </a:r>
            <a:r>
              <a:rPr lang="en-US" sz="2600" dirty="0"/>
              <a:t> </a:t>
            </a:r>
            <a:r>
              <a:rPr lang="en-US" sz="2600" dirty="0" err="1"/>
              <a:t>că</a:t>
            </a:r>
            <a:r>
              <a:rPr lang="en-US" sz="2600" dirty="0"/>
              <a:t> a </a:t>
            </a:r>
            <a:r>
              <a:rPr lang="en-US" sz="2600" dirty="0" err="1"/>
              <a:t>terminat</a:t>
            </a:r>
            <a:r>
              <a:rPr lang="en-US" sz="2600" dirty="0"/>
              <a:t> de trimis </a:t>
            </a:r>
            <a:r>
              <a:rPr lang="en-US" sz="2600" dirty="0" err="1"/>
              <a:t>datele</a:t>
            </a:r>
            <a:r>
              <a:rPr lang="en-US" sz="2600" dirty="0"/>
              <a:t>;</a:t>
            </a:r>
          </a:p>
          <a:p>
            <a:r>
              <a:rPr lang="en-US" sz="2600" dirty="0" err="1"/>
              <a:t>Cealaltă</a:t>
            </a:r>
            <a:r>
              <a:rPr lang="en-US" sz="2600" dirty="0"/>
              <a:t> </a:t>
            </a:r>
            <a:r>
              <a:rPr lang="en-US" sz="2600" dirty="0" err="1"/>
              <a:t>parte</a:t>
            </a:r>
            <a:r>
              <a:rPr lang="en-US" sz="2600" dirty="0"/>
              <a:t> </a:t>
            </a:r>
            <a:r>
              <a:rPr lang="en-US" sz="2600" dirty="0" err="1"/>
              <a:t>confirmă</a:t>
            </a:r>
            <a:r>
              <a:rPr lang="en-US" sz="2600" dirty="0"/>
              <a:t> </a:t>
            </a:r>
            <a:r>
              <a:rPr lang="en-US" sz="2600" dirty="0" err="1"/>
              <a:t>primirea</a:t>
            </a:r>
            <a:r>
              <a:rPr lang="en-US" sz="2600" dirty="0"/>
              <a:t>, </a:t>
            </a:r>
            <a:r>
              <a:rPr lang="en-US" sz="2600" dirty="0" err="1"/>
              <a:t>iar</a:t>
            </a:r>
            <a:r>
              <a:rPr lang="en-US" sz="2600" dirty="0"/>
              <a:t> </a:t>
            </a:r>
            <a:r>
              <a:rPr lang="en-US" sz="2600" dirty="0" err="1"/>
              <a:t>după</a:t>
            </a:r>
            <a:r>
              <a:rPr lang="en-US" sz="2600" dirty="0"/>
              <a:t> </a:t>
            </a:r>
            <a:r>
              <a:rPr lang="en-US" sz="2600" dirty="0" err="1"/>
              <a:t>ce</a:t>
            </a:r>
            <a:r>
              <a:rPr lang="en-US" sz="2600" dirty="0"/>
              <a:t> </a:t>
            </a:r>
            <a:r>
              <a:rPr lang="en-US" sz="2600" dirty="0" err="1"/>
              <a:t>termină</a:t>
            </a:r>
            <a:r>
              <a:rPr lang="en-US" sz="2600" dirty="0"/>
              <a:t> propria </a:t>
            </a:r>
            <a:r>
              <a:rPr lang="en-US" sz="2600" dirty="0" err="1"/>
              <a:t>transmisie</a:t>
            </a:r>
            <a:r>
              <a:rPr lang="en-US" sz="2600" dirty="0"/>
              <a:t> </a:t>
            </a:r>
            <a:r>
              <a:rPr lang="en-US" sz="2600" dirty="0" err="1"/>
              <a:t>comunică</a:t>
            </a:r>
            <a:r>
              <a:rPr lang="en-US" sz="2600" dirty="0"/>
              <a:t> </a:t>
            </a:r>
            <a:r>
              <a:rPr lang="en-US" sz="2600" dirty="0" err="1"/>
              <a:t>acest</a:t>
            </a:r>
            <a:r>
              <a:rPr lang="en-US" sz="2600" dirty="0"/>
              <a:t> </a:t>
            </a:r>
            <a:r>
              <a:rPr lang="en-US" sz="2600" dirty="0" err="1"/>
              <a:t>fapt</a:t>
            </a:r>
            <a:r>
              <a:rPr lang="en-US" sz="2600" dirty="0"/>
              <a:t>;</a:t>
            </a:r>
          </a:p>
          <a:p>
            <a:r>
              <a:rPr lang="en-US" sz="2600" dirty="0" err="1"/>
              <a:t>Inițiatorul</a:t>
            </a:r>
            <a:r>
              <a:rPr lang="en-US" sz="2600" dirty="0"/>
              <a:t> </a:t>
            </a:r>
            <a:r>
              <a:rPr lang="en-US" sz="2600" dirty="0" err="1"/>
              <a:t>închiderii</a:t>
            </a:r>
            <a:r>
              <a:rPr lang="en-US" sz="2600" dirty="0"/>
              <a:t> </a:t>
            </a:r>
            <a:r>
              <a:rPr lang="en-US" sz="2600" dirty="0" err="1"/>
              <a:t>conexiunii</a:t>
            </a:r>
            <a:r>
              <a:rPr lang="en-US" sz="2600" dirty="0"/>
              <a:t> </a:t>
            </a:r>
            <a:r>
              <a:rPr lang="en-US" sz="2600" dirty="0" err="1"/>
              <a:t>confirmă</a:t>
            </a:r>
            <a:r>
              <a:rPr lang="en-US" sz="2600" dirty="0"/>
              <a:t> </a:t>
            </a:r>
            <a:r>
              <a:rPr lang="en-US" sz="2600" dirty="0" err="1"/>
              <a:t>primirea</a:t>
            </a:r>
            <a:r>
              <a:rPr lang="en-US" sz="2600" dirty="0"/>
              <a:t>.</a:t>
            </a:r>
          </a:p>
        </p:txBody>
      </p:sp>
      <p:pic>
        <p:nvPicPr>
          <p:cNvPr id="4" name="Google Shape;220;p38">
            <a:extLst>
              <a:ext uri="{FF2B5EF4-FFF2-40B4-BE49-F238E27FC236}">
                <a16:creationId xmlns:a16="http://schemas.microsoft.com/office/drawing/2014/main" id="{A1073D6E-3533-A3BF-CD95-AF59D1E18F9D}"/>
              </a:ext>
            </a:extLst>
          </p:cNvPr>
          <p:cNvPicPr preferRelativeResize="0"/>
          <p:nvPr/>
        </p:nvPicPr>
        <p:blipFill>
          <a:blip r:embed="rId3">
            <a:alphaModFix/>
          </a:blip>
          <a:stretch>
            <a:fillRect/>
          </a:stretch>
        </p:blipFill>
        <p:spPr>
          <a:xfrm>
            <a:off x="7575678" y="2530709"/>
            <a:ext cx="4616322" cy="3942613"/>
          </a:xfrm>
          <a:prstGeom prst="rect">
            <a:avLst/>
          </a:prstGeom>
          <a:noFill/>
          <a:ln>
            <a:noFill/>
          </a:ln>
        </p:spPr>
      </p:pic>
    </p:spTree>
    <p:extLst>
      <p:ext uri="{BB962C8B-B14F-4D97-AF65-F5344CB8AC3E}">
        <p14:creationId xmlns:p14="http://schemas.microsoft.com/office/powerpoint/2010/main" val="406975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 dirty="0"/>
              <a:t>Terminarea </a:t>
            </a:r>
            <a:r>
              <a:rPr lang="en"/>
              <a:t>conexiunii TCP (II)</a:t>
            </a:r>
            <a:endParaRPr lang="en-US" dirty="0"/>
          </a:p>
        </p:txBody>
      </p:sp>
      <p:pic>
        <p:nvPicPr>
          <p:cNvPr id="3" name="Picture 2">
            <a:extLst>
              <a:ext uri="{FF2B5EF4-FFF2-40B4-BE49-F238E27FC236}">
                <a16:creationId xmlns:a16="http://schemas.microsoft.com/office/drawing/2014/main" id="{6FC2F81A-FB85-7879-730A-B84C6C2F8E7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871765" y="2606158"/>
            <a:ext cx="4320235" cy="339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566251"/>
            <a:ext cx="8184333" cy="5264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err="1"/>
              <a:t>Indicatorul</a:t>
            </a:r>
            <a:r>
              <a:rPr lang="en-US" sz="3000" dirty="0"/>
              <a:t> FIN TCP </a:t>
            </a:r>
            <a:r>
              <a:rPr lang="en-US" sz="3000" dirty="0" err="1"/>
              <a:t>este</a:t>
            </a:r>
            <a:r>
              <a:rPr lang="en-US" sz="3000" dirty="0"/>
              <a:t> </a:t>
            </a:r>
            <a:r>
              <a:rPr lang="en-US" sz="3000" dirty="0" err="1"/>
              <a:t>utilizat</a:t>
            </a:r>
            <a:r>
              <a:rPr lang="en-US" sz="3000" dirty="0"/>
              <a:t> pentru a termina o </a:t>
            </a:r>
            <a:r>
              <a:rPr lang="en-US" sz="3000" dirty="0" err="1"/>
              <a:t>conexiune</a:t>
            </a:r>
            <a:r>
              <a:rPr lang="en-US" sz="3000" dirty="0"/>
              <a:t> TCP</a:t>
            </a:r>
            <a:r>
              <a:rPr lang="ro-RO" sz="3000" dirty="0"/>
              <a:t>:</a:t>
            </a:r>
            <a:endParaRPr lang="en-US" sz="3000" dirty="0"/>
          </a:p>
          <a:p>
            <a:pPr marL="457200" indent="-457200">
              <a:buFont typeface="+mj-lt"/>
              <a:buAutoNum type="arabicPeriod"/>
            </a:pPr>
            <a:r>
              <a:rPr lang="fr-FR" sz="2800" dirty="0" err="1"/>
              <a:t>Când</a:t>
            </a:r>
            <a:r>
              <a:rPr lang="fr-FR" sz="2800" dirty="0"/>
              <a:t> </a:t>
            </a:r>
            <a:r>
              <a:rPr lang="fr-FR" sz="2800" dirty="0" err="1"/>
              <a:t>clientul</a:t>
            </a:r>
            <a:r>
              <a:rPr lang="fr-FR" sz="2800" dirty="0"/>
              <a:t> nu mai are date de </a:t>
            </a:r>
            <a:r>
              <a:rPr lang="fr-FR" sz="2800" dirty="0" err="1"/>
              <a:t>trimis</a:t>
            </a:r>
            <a:r>
              <a:rPr lang="fr-FR" sz="2800" dirty="0"/>
              <a:t> </a:t>
            </a:r>
            <a:r>
              <a:rPr lang="fr-FR" sz="2800" dirty="0" err="1"/>
              <a:t>în</a:t>
            </a:r>
            <a:r>
              <a:rPr lang="fr-FR" sz="2800" dirty="0"/>
              <a:t> flux, </a:t>
            </a:r>
            <a:r>
              <a:rPr lang="fr-FR" sz="2800" dirty="0" err="1"/>
              <a:t>acesta</a:t>
            </a:r>
            <a:r>
              <a:rPr lang="fr-FR" sz="2800" dirty="0"/>
              <a:t> </a:t>
            </a:r>
            <a:r>
              <a:rPr lang="fr-FR" sz="2800" dirty="0" err="1"/>
              <a:t>trimite</a:t>
            </a:r>
            <a:r>
              <a:rPr lang="fr-FR" sz="2800" dirty="0"/>
              <a:t> un </a:t>
            </a:r>
            <a:r>
              <a:rPr lang="ro-RO" sz="2800" dirty="0"/>
              <a:t>pachet</a:t>
            </a:r>
            <a:r>
              <a:rPr lang="fr-FR" sz="2800" dirty="0"/>
              <a:t> </a:t>
            </a:r>
            <a:r>
              <a:rPr lang="fr-FR" sz="2800" dirty="0" err="1"/>
              <a:t>cu</a:t>
            </a:r>
            <a:r>
              <a:rPr lang="fr-FR" sz="2800" dirty="0"/>
              <a:t> </a:t>
            </a:r>
            <a:r>
              <a:rPr lang="fr-FR" sz="2800" dirty="0" err="1"/>
              <a:t>indicatorul</a:t>
            </a:r>
            <a:r>
              <a:rPr lang="fr-FR" sz="2800" dirty="0"/>
              <a:t> FIN </a:t>
            </a:r>
            <a:r>
              <a:rPr lang="fr-FR" sz="2800" dirty="0" err="1"/>
              <a:t>setat</a:t>
            </a:r>
            <a:r>
              <a:rPr lang="en-US" sz="2800" dirty="0"/>
              <a:t>;</a:t>
            </a:r>
          </a:p>
          <a:p>
            <a:pPr marL="457200" indent="-457200">
              <a:buFont typeface="+mj-lt"/>
              <a:buAutoNum type="arabicPeriod"/>
            </a:pPr>
            <a:r>
              <a:rPr lang="en-US" sz="2800" dirty="0"/>
              <a:t>Server-</a:t>
            </a:r>
            <a:r>
              <a:rPr lang="en-US" sz="2800" dirty="0" err="1"/>
              <a:t>ul</a:t>
            </a:r>
            <a:r>
              <a:rPr lang="en-US" sz="2800" dirty="0"/>
              <a:t> </a:t>
            </a:r>
            <a:r>
              <a:rPr lang="en-US" sz="2800" dirty="0" err="1"/>
              <a:t>trimite</a:t>
            </a:r>
            <a:r>
              <a:rPr lang="en-US" sz="2800" dirty="0"/>
              <a:t> un ACK pentru a </a:t>
            </a:r>
            <a:r>
              <a:rPr lang="en-US" sz="2800" dirty="0" err="1"/>
              <a:t>confirma</a:t>
            </a:r>
            <a:r>
              <a:rPr lang="en-US" sz="2800" dirty="0"/>
              <a:t> </a:t>
            </a:r>
            <a:r>
              <a:rPr lang="en-US" sz="2800" dirty="0" err="1"/>
              <a:t>primirea</a:t>
            </a:r>
            <a:r>
              <a:rPr lang="en-US" sz="2800" dirty="0"/>
              <a:t> FIN pentru a termina </a:t>
            </a:r>
            <a:r>
              <a:rPr lang="en-US" sz="2800" dirty="0" err="1"/>
              <a:t>sesiunea</a:t>
            </a:r>
            <a:r>
              <a:rPr lang="en-US" sz="2800" dirty="0"/>
              <a:t> de la client la server;</a:t>
            </a:r>
          </a:p>
          <a:p>
            <a:pPr marL="457200" indent="-457200">
              <a:buFont typeface="+mj-lt"/>
              <a:buAutoNum type="arabicPeriod"/>
            </a:pPr>
            <a:r>
              <a:rPr lang="en-US" sz="2800" dirty="0"/>
              <a:t>Server-</a:t>
            </a:r>
            <a:r>
              <a:rPr lang="en-US" sz="2800" dirty="0" err="1"/>
              <a:t>ul</a:t>
            </a:r>
            <a:r>
              <a:rPr lang="en-US" sz="2800" dirty="0"/>
              <a:t> </a:t>
            </a:r>
            <a:r>
              <a:rPr lang="en-US" sz="2800" dirty="0" err="1"/>
              <a:t>trimite</a:t>
            </a:r>
            <a:r>
              <a:rPr lang="en-US" sz="2800" dirty="0"/>
              <a:t> un FIN </a:t>
            </a:r>
            <a:r>
              <a:rPr lang="en-US" sz="2800" dirty="0" err="1"/>
              <a:t>către</a:t>
            </a:r>
            <a:r>
              <a:rPr lang="en-US" sz="2800" dirty="0"/>
              <a:t> client pentru </a:t>
            </a:r>
            <a:br>
              <a:rPr lang="en-US" sz="2800" dirty="0"/>
            </a:br>
            <a:r>
              <a:rPr lang="en-US" sz="2800" dirty="0"/>
              <a:t>a termina </a:t>
            </a:r>
            <a:r>
              <a:rPr lang="en-US" sz="2800" dirty="0" err="1"/>
              <a:t>sesiunea</a:t>
            </a:r>
            <a:r>
              <a:rPr lang="en-US" sz="2800" dirty="0"/>
              <a:t> de la server la client;</a:t>
            </a:r>
          </a:p>
          <a:p>
            <a:pPr marL="457200" indent="-457200">
              <a:buFont typeface="+mj-lt"/>
              <a:buAutoNum type="arabicPeriod" startAt="4"/>
            </a:pPr>
            <a:r>
              <a:rPr lang="en-US" sz="2800" dirty="0" err="1"/>
              <a:t>Clientul</a:t>
            </a:r>
            <a:r>
              <a:rPr lang="en-US" sz="2800" dirty="0"/>
              <a:t> </a:t>
            </a:r>
            <a:r>
              <a:rPr lang="en-US" sz="2800" dirty="0" err="1"/>
              <a:t>răspunde</a:t>
            </a:r>
            <a:r>
              <a:rPr lang="en-US" sz="2800" dirty="0"/>
              <a:t> cu un ACK pentru a</a:t>
            </a:r>
            <a:br>
              <a:rPr lang="en-US" sz="2800" dirty="0"/>
            </a:br>
            <a:r>
              <a:rPr lang="en-US" sz="2800" dirty="0" err="1"/>
              <a:t>confirma</a:t>
            </a:r>
            <a:r>
              <a:rPr lang="en-US" sz="2800" dirty="0"/>
              <a:t> FIN de la server;</a:t>
            </a:r>
            <a:endParaRPr lang="ro-RO" sz="2800" dirty="0"/>
          </a:p>
          <a:p>
            <a:pPr marL="457200" indent="-457200">
              <a:buFont typeface="+mj-lt"/>
              <a:buAutoNum type="arabicPeriod" startAt="5"/>
            </a:pPr>
            <a:r>
              <a:rPr lang="en-US" sz="2800" dirty="0" err="1"/>
              <a:t>Când</a:t>
            </a:r>
            <a:r>
              <a:rPr lang="en-US" sz="2800" dirty="0"/>
              <a:t> </a:t>
            </a:r>
            <a:r>
              <a:rPr lang="en-US" sz="2800" dirty="0" err="1"/>
              <a:t>toate</a:t>
            </a:r>
            <a:r>
              <a:rPr lang="en-US" sz="2800" dirty="0"/>
              <a:t> </a:t>
            </a:r>
            <a:r>
              <a:rPr lang="ro-RO" sz="2800" dirty="0"/>
              <a:t>pachetele</a:t>
            </a:r>
            <a:r>
              <a:rPr lang="en-US" sz="2800" dirty="0"/>
              <a:t> au </a:t>
            </a:r>
            <a:r>
              <a:rPr lang="en-US" sz="2800" dirty="0" err="1"/>
              <a:t>fost</a:t>
            </a:r>
            <a:r>
              <a:rPr lang="en-US" sz="2800" dirty="0"/>
              <a:t> </a:t>
            </a:r>
            <a:r>
              <a:rPr lang="en-US" sz="2800" dirty="0" err="1"/>
              <a:t>confirmate</a:t>
            </a:r>
            <a:r>
              <a:rPr lang="en-US" sz="2800" dirty="0"/>
              <a:t>,</a:t>
            </a:r>
            <a:br>
              <a:rPr lang="en-US" sz="2800" dirty="0"/>
            </a:br>
            <a:r>
              <a:rPr lang="ro-RO" sz="2800" dirty="0"/>
              <a:t>conexiunea</a:t>
            </a:r>
            <a:r>
              <a:rPr lang="en-US" sz="2800" dirty="0"/>
              <a:t> </a:t>
            </a:r>
            <a:r>
              <a:rPr lang="en-US" sz="2800" dirty="0" err="1"/>
              <a:t>este</a:t>
            </a:r>
            <a:r>
              <a:rPr lang="en-US" sz="2800" dirty="0"/>
              <a:t> </a:t>
            </a:r>
            <a:r>
              <a:rPr lang="en-US" sz="2800" dirty="0" err="1"/>
              <a:t>închisă</a:t>
            </a:r>
            <a:r>
              <a:rPr lang="en-US" sz="2800" dirty="0"/>
              <a:t>.</a:t>
            </a:r>
          </a:p>
        </p:txBody>
      </p:sp>
    </p:spTree>
    <p:extLst>
      <p:ext uri="{BB962C8B-B14F-4D97-AF65-F5344CB8AC3E}">
        <p14:creationId xmlns:p14="http://schemas.microsoft.com/office/powerpoint/2010/main" val="219937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a:t>Fiabilitatea comunicației TCP:</a:t>
            </a:r>
            <a:br>
              <a:rPr lang="it-IT" dirty="0"/>
            </a:br>
            <a:r>
              <a:rPr lang="it-IT" dirty="0"/>
              <a:t>Ordonarea mesajelor</a:t>
            </a:r>
            <a:endParaRPr lang="en-US" dirty="0"/>
          </a:p>
        </p:txBody>
      </p:sp>
      <p:pic>
        <p:nvPicPr>
          <p:cNvPr id="3" name="Picture 2">
            <a:extLst>
              <a:ext uri="{FF2B5EF4-FFF2-40B4-BE49-F238E27FC236}">
                <a16:creationId xmlns:a16="http://schemas.microsoft.com/office/drawing/2014/main" id="{6FE8B5A5-8DDA-7A75-A88A-B5180CE08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941" y="3067360"/>
            <a:ext cx="4684809" cy="3657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702051"/>
            <a:ext cx="12096750" cy="5139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600" dirty="0" err="1"/>
              <a:t>Segmentele</a:t>
            </a:r>
            <a:r>
              <a:rPr lang="en-US" sz="2600" dirty="0"/>
              <a:t> TCP </a:t>
            </a:r>
            <a:r>
              <a:rPr lang="en-US" sz="2600" dirty="0" err="1"/>
              <a:t>folosesc</a:t>
            </a:r>
            <a:r>
              <a:rPr lang="en-US" sz="2600" dirty="0"/>
              <a:t> </a:t>
            </a:r>
            <a:r>
              <a:rPr lang="en-US" sz="2600" dirty="0" err="1"/>
              <a:t>numere</a:t>
            </a:r>
            <a:r>
              <a:rPr lang="en-US" sz="2600" dirty="0"/>
              <a:t> de </a:t>
            </a:r>
            <a:r>
              <a:rPr lang="en-US" sz="2600" dirty="0" err="1"/>
              <a:t>secvență</a:t>
            </a:r>
            <a:r>
              <a:rPr lang="en-US" sz="2600" dirty="0"/>
              <a:t> pentru </a:t>
            </a:r>
            <a:r>
              <a:rPr lang="en-US" sz="2600" dirty="0" err="1"/>
              <a:t>identificarea</a:t>
            </a:r>
            <a:r>
              <a:rPr lang="en-US" sz="2600" dirty="0"/>
              <a:t> </a:t>
            </a:r>
            <a:r>
              <a:rPr lang="en-US" sz="2600" dirty="0" err="1"/>
              <a:t>și</a:t>
            </a:r>
            <a:r>
              <a:rPr lang="en-US" sz="2600" dirty="0"/>
              <a:t> </a:t>
            </a:r>
            <a:r>
              <a:rPr lang="en-US" sz="2600" dirty="0" err="1"/>
              <a:t>confirmarea</a:t>
            </a:r>
            <a:r>
              <a:rPr lang="en-US" sz="2600" dirty="0"/>
              <a:t> </a:t>
            </a:r>
            <a:r>
              <a:rPr lang="en-US" sz="2600" dirty="0" err="1"/>
              <a:t>fiec</a:t>
            </a:r>
            <a:r>
              <a:rPr lang="ro-RO" sz="2600" dirty="0"/>
              <a:t>ă</a:t>
            </a:r>
            <a:r>
              <a:rPr lang="en-US" sz="2600" dirty="0"/>
              <a:t>r</a:t>
            </a:r>
            <a:r>
              <a:rPr lang="ro-RO" sz="2600" dirty="0"/>
              <a:t>ui</a:t>
            </a:r>
            <a:r>
              <a:rPr lang="en-US" sz="2600" dirty="0"/>
              <a:t> segment</a:t>
            </a:r>
            <a:r>
              <a:rPr lang="ro-RO" sz="2600" dirty="0"/>
              <a:t>,</a:t>
            </a:r>
            <a:r>
              <a:rPr lang="en-US" sz="2600" dirty="0"/>
              <a:t> pentru a </a:t>
            </a:r>
            <a:r>
              <a:rPr lang="en-US" sz="2600" dirty="0" err="1"/>
              <a:t>ține</a:t>
            </a:r>
            <a:r>
              <a:rPr lang="en-US" sz="2600" dirty="0"/>
              <a:t> </a:t>
            </a:r>
            <a:r>
              <a:rPr lang="en-US" sz="2600" dirty="0" err="1"/>
              <a:t>evidența</a:t>
            </a:r>
            <a:r>
              <a:rPr lang="en-US" sz="2600" dirty="0"/>
              <a:t> </a:t>
            </a:r>
            <a:r>
              <a:rPr lang="en-US" sz="2600" dirty="0" err="1"/>
              <a:t>ordinii</a:t>
            </a:r>
            <a:r>
              <a:rPr lang="en-US" sz="2600" dirty="0"/>
              <a:t> </a:t>
            </a:r>
            <a:r>
              <a:rPr lang="en-US" sz="2600" dirty="0" err="1"/>
              <a:t>segmentelor</a:t>
            </a:r>
            <a:r>
              <a:rPr lang="en-US" sz="2600" dirty="0"/>
              <a:t> </a:t>
            </a:r>
            <a:r>
              <a:rPr lang="en-US" sz="2600" dirty="0" err="1"/>
              <a:t>și</a:t>
            </a:r>
            <a:r>
              <a:rPr lang="en-US" sz="2600" dirty="0"/>
              <a:t> pentru </a:t>
            </a:r>
            <a:r>
              <a:rPr lang="ro-RO" sz="2600" dirty="0"/>
              <a:t>a </a:t>
            </a:r>
            <a:r>
              <a:rPr lang="en-US" sz="2600" dirty="0" err="1"/>
              <a:t>reordon</a:t>
            </a:r>
            <a:r>
              <a:rPr lang="ro-RO" sz="2600" dirty="0"/>
              <a:t>a</a:t>
            </a:r>
            <a:r>
              <a:rPr lang="en-US" sz="2600" dirty="0"/>
              <a:t> </a:t>
            </a:r>
            <a:r>
              <a:rPr lang="en-US" sz="2600" dirty="0" err="1"/>
              <a:t>segmentele</a:t>
            </a:r>
            <a:r>
              <a:rPr lang="en-US" sz="2600" dirty="0"/>
              <a:t> </a:t>
            </a:r>
            <a:r>
              <a:rPr lang="en-US" sz="2600" dirty="0" err="1"/>
              <a:t>primite</a:t>
            </a:r>
            <a:r>
              <a:rPr lang="en-US" sz="2600" dirty="0"/>
              <a:t>;</a:t>
            </a:r>
          </a:p>
          <a:p>
            <a:pPr marL="285750" indent="-285750"/>
            <a:r>
              <a:rPr lang="en-US" sz="2600" dirty="0"/>
              <a:t>Un </a:t>
            </a:r>
            <a:r>
              <a:rPr lang="en-US" sz="2600" dirty="0" err="1"/>
              <a:t>număr</a:t>
            </a:r>
            <a:r>
              <a:rPr lang="en-US" sz="2600" dirty="0"/>
              <a:t> de </a:t>
            </a:r>
            <a:r>
              <a:rPr lang="en-US" sz="2600" dirty="0" err="1"/>
              <a:t>secvență</a:t>
            </a:r>
            <a:r>
              <a:rPr lang="en-US" sz="2600" dirty="0"/>
              <a:t> </a:t>
            </a:r>
            <a:r>
              <a:rPr lang="en-US" sz="2600" dirty="0" err="1"/>
              <a:t>inițial</a:t>
            </a:r>
            <a:r>
              <a:rPr lang="en-US" sz="2600" dirty="0"/>
              <a:t> (ISN) </a:t>
            </a:r>
            <a:r>
              <a:rPr lang="en-US" sz="2600" dirty="0" err="1"/>
              <a:t>este</a:t>
            </a:r>
            <a:r>
              <a:rPr lang="en-US" sz="2600" dirty="0"/>
              <a:t> ales</a:t>
            </a:r>
            <a:br>
              <a:rPr lang="en-US" sz="2600" dirty="0"/>
            </a:br>
            <a:r>
              <a:rPr lang="en-US" sz="2600" dirty="0" err="1"/>
              <a:t>aleatoriu</a:t>
            </a:r>
            <a:r>
              <a:rPr lang="en-US" sz="2600" dirty="0"/>
              <a:t> </a:t>
            </a:r>
            <a:r>
              <a:rPr lang="en-US" sz="2600" dirty="0" err="1"/>
              <a:t>în</a:t>
            </a:r>
            <a:r>
              <a:rPr lang="en-US" sz="2600" dirty="0"/>
              <a:t> </a:t>
            </a:r>
            <a:r>
              <a:rPr lang="en-US" sz="2600" dirty="0" err="1"/>
              <a:t>timpul</a:t>
            </a:r>
            <a:r>
              <a:rPr lang="en-US" sz="2600" dirty="0"/>
              <a:t> </a:t>
            </a:r>
            <a:r>
              <a:rPr lang="en-US" sz="2600" dirty="0" err="1"/>
              <a:t>configurării</a:t>
            </a:r>
            <a:r>
              <a:rPr lang="en-US" sz="2600" dirty="0"/>
              <a:t> </a:t>
            </a:r>
            <a:r>
              <a:rPr lang="en-US" sz="2600" dirty="0" err="1"/>
              <a:t>sesiunii</a:t>
            </a:r>
            <a:r>
              <a:rPr lang="en-US" sz="2600" dirty="0"/>
              <a:t> TCP. ISN-</a:t>
            </a:r>
            <a:r>
              <a:rPr lang="en-US" sz="2600" dirty="0" err="1"/>
              <a:t>ul</a:t>
            </a:r>
            <a:br>
              <a:rPr lang="en-US" sz="2600" dirty="0"/>
            </a:br>
            <a:r>
              <a:rPr lang="en-US" sz="2600" dirty="0" err="1"/>
              <a:t>este</a:t>
            </a:r>
            <a:r>
              <a:rPr lang="en-US" sz="2600" dirty="0"/>
              <a:t> apoi </a:t>
            </a:r>
            <a:r>
              <a:rPr lang="en-US" sz="2600" dirty="0" err="1"/>
              <a:t>incrementat</a:t>
            </a:r>
            <a:r>
              <a:rPr lang="en-US" sz="2600" dirty="0"/>
              <a:t> cu </a:t>
            </a:r>
            <a:r>
              <a:rPr lang="en-US" sz="2600" dirty="0" err="1"/>
              <a:t>numărul</a:t>
            </a:r>
            <a:r>
              <a:rPr lang="en-US" sz="2600" dirty="0"/>
              <a:t> de </a:t>
            </a:r>
            <a:r>
              <a:rPr lang="en-US" sz="2600" dirty="0" err="1"/>
              <a:t>octeți</a:t>
            </a:r>
            <a:r>
              <a:rPr lang="en-US" sz="2600" dirty="0"/>
              <a:t> </a:t>
            </a:r>
            <a:r>
              <a:rPr lang="en-US" sz="2600" dirty="0" err="1"/>
              <a:t>transmiși</a:t>
            </a:r>
            <a:r>
              <a:rPr lang="en-US" sz="2600" dirty="0"/>
              <a:t>;</a:t>
            </a:r>
          </a:p>
          <a:p>
            <a:pPr marL="285750" indent="-285750"/>
            <a:r>
              <a:rPr lang="en-US" sz="2600" dirty="0" err="1"/>
              <a:t>Procesul</a:t>
            </a:r>
            <a:r>
              <a:rPr lang="en-US" sz="2600" dirty="0"/>
              <a:t> TCP de </a:t>
            </a:r>
            <a:r>
              <a:rPr lang="en-US" sz="2600" dirty="0" err="1"/>
              <a:t>recepție</a:t>
            </a:r>
            <a:r>
              <a:rPr lang="en-US" sz="2600" dirty="0"/>
              <a:t> </a:t>
            </a:r>
            <a:r>
              <a:rPr lang="en-US" sz="2600" dirty="0" err="1"/>
              <a:t>pune</a:t>
            </a:r>
            <a:r>
              <a:rPr lang="en-US" sz="2600" dirty="0"/>
              <a:t> </a:t>
            </a:r>
            <a:r>
              <a:rPr lang="en-US" sz="2600" dirty="0" err="1"/>
              <a:t>în</a:t>
            </a:r>
            <a:r>
              <a:rPr lang="en-US" sz="2600" dirty="0"/>
              <a:t> buffer </a:t>
            </a:r>
            <a:r>
              <a:rPr lang="en-US" sz="2600" dirty="0" err="1"/>
              <a:t>datele</a:t>
            </a:r>
            <a:r>
              <a:rPr lang="en-US" sz="2600" dirty="0"/>
              <a:t> </a:t>
            </a:r>
            <a:r>
              <a:rPr lang="en-US" sz="2600" dirty="0" err="1"/>
              <a:t>până</a:t>
            </a:r>
            <a:br>
              <a:rPr lang="en-US" sz="2600" dirty="0"/>
            </a:br>
            <a:r>
              <a:rPr lang="en-US" sz="2600" dirty="0" err="1"/>
              <a:t>când</a:t>
            </a:r>
            <a:r>
              <a:rPr lang="en-US" sz="2600" dirty="0"/>
              <a:t> </a:t>
            </a:r>
            <a:r>
              <a:rPr lang="en-US" sz="2600" dirty="0" err="1"/>
              <a:t>toate</a:t>
            </a:r>
            <a:r>
              <a:rPr lang="en-US" sz="2600" dirty="0"/>
              <a:t> sunt </a:t>
            </a:r>
            <a:r>
              <a:rPr lang="en-US" sz="2600" dirty="0" err="1"/>
              <a:t>primite</a:t>
            </a:r>
            <a:r>
              <a:rPr lang="en-US" sz="2600" dirty="0"/>
              <a:t> </a:t>
            </a:r>
            <a:r>
              <a:rPr lang="en-US" sz="2600" dirty="0" err="1"/>
              <a:t>și</a:t>
            </a:r>
            <a:r>
              <a:rPr lang="en-US" sz="2600" dirty="0"/>
              <a:t> </a:t>
            </a:r>
            <a:r>
              <a:rPr lang="en-US" sz="2600" dirty="0" err="1"/>
              <a:t>reasamblate</a:t>
            </a:r>
            <a:r>
              <a:rPr lang="en-US" sz="2600" dirty="0"/>
              <a:t>;</a:t>
            </a:r>
          </a:p>
          <a:p>
            <a:pPr marL="285750" indent="-285750"/>
            <a:r>
              <a:rPr lang="it-IT" sz="2600" dirty="0"/>
              <a:t>Segmentele în afara ordinii sunt păstrate </a:t>
            </a:r>
            <a:r>
              <a:rPr lang="ro-RO" sz="2600" dirty="0"/>
              <a:t>și</a:t>
            </a:r>
            <a:br>
              <a:rPr lang="en-US" sz="2600" dirty="0"/>
            </a:br>
            <a:r>
              <a:rPr lang="it-IT" sz="2600" dirty="0"/>
              <a:t>procesa</a:t>
            </a:r>
            <a:r>
              <a:rPr lang="ro-RO" sz="2600" dirty="0"/>
              <a:t>t</a:t>
            </a:r>
            <a:r>
              <a:rPr lang="it-IT" sz="2600" dirty="0"/>
              <a:t>e ulterior</a:t>
            </a:r>
            <a:r>
              <a:rPr lang="en-US" sz="2600" dirty="0"/>
              <a:t>;</a:t>
            </a:r>
          </a:p>
          <a:p>
            <a:pPr marL="285750" indent="-285750"/>
            <a:r>
              <a:rPr lang="en-US" sz="2600" dirty="0" err="1"/>
              <a:t>Datele</a:t>
            </a:r>
            <a:r>
              <a:rPr lang="en-US" sz="2600" dirty="0"/>
              <a:t> sunt </a:t>
            </a:r>
            <a:r>
              <a:rPr lang="en-US" sz="2600" dirty="0" err="1"/>
              <a:t>livrate</a:t>
            </a:r>
            <a:r>
              <a:rPr lang="en-US" sz="2600" dirty="0"/>
              <a:t> </a:t>
            </a:r>
            <a:r>
              <a:rPr lang="ro-RO" sz="2600" dirty="0"/>
              <a:t>nivelului</a:t>
            </a:r>
            <a:r>
              <a:rPr lang="en-US" sz="2600" dirty="0"/>
              <a:t> </a:t>
            </a:r>
            <a:r>
              <a:rPr lang="en-US" sz="2600" dirty="0" err="1"/>
              <a:t>aplicație</a:t>
            </a:r>
            <a:r>
              <a:rPr lang="en-US" sz="2600" dirty="0"/>
              <a:t> </a:t>
            </a:r>
            <a:r>
              <a:rPr lang="en-US" sz="2600" dirty="0" err="1"/>
              <a:t>numai</a:t>
            </a:r>
            <a:r>
              <a:rPr lang="en-US" sz="2600" dirty="0"/>
              <a:t> </a:t>
            </a:r>
            <a:r>
              <a:rPr lang="en-US" sz="2600" dirty="0" err="1"/>
              <a:t>atunci</a:t>
            </a:r>
            <a:br>
              <a:rPr lang="en-US" sz="2600" dirty="0"/>
            </a:br>
            <a:r>
              <a:rPr lang="en-US" sz="2600" dirty="0" err="1"/>
              <a:t>când</a:t>
            </a:r>
            <a:r>
              <a:rPr lang="en-US" sz="2600" dirty="0"/>
              <a:t> au </a:t>
            </a:r>
            <a:r>
              <a:rPr lang="en-US" sz="2600" dirty="0" err="1"/>
              <a:t>fost</a:t>
            </a:r>
            <a:r>
              <a:rPr lang="en-US" sz="2600" dirty="0"/>
              <a:t> </a:t>
            </a:r>
            <a:r>
              <a:rPr lang="en-US" sz="2600" dirty="0" err="1"/>
              <a:t>complet</a:t>
            </a:r>
            <a:r>
              <a:rPr lang="en-US" sz="2600" dirty="0"/>
              <a:t> </a:t>
            </a:r>
            <a:r>
              <a:rPr lang="en-US" sz="2600" dirty="0" err="1"/>
              <a:t>primite</a:t>
            </a:r>
            <a:r>
              <a:rPr lang="en-US" sz="2600" dirty="0"/>
              <a:t> </a:t>
            </a:r>
            <a:r>
              <a:rPr lang="en-US" sz="2600" dirty="0" err="1"/>
              <a:t>și</a:t>
            </a:r>
            <a:r>
              <a:rPr lang="en-US" sz="2600" dirty="0"/>
              <a:t> </a:t>
            </a:r>
            <a:r>
              <a:rPr lang="en-US" sz="2600" dirty="0" err="1"/>
              <a:t>reasamblate</a:t>
            </a:r>
            <a:r>
              <a:rPr lang="en-US" sz="2600" dirty="0"/>
              <a:t>.</a:t>
            </a:r>
          </a:p>
        </p:txBody>
      </p:sp>
    </p:spTree>
    <p:extLst>
      <p:ext uri="{BB962C8B-B14F-4D97-AF65-F5344CB8AC3E}">
        <p14:creationId xmlns:p14="http://schemas.microsoft.com/office/powerpoint/2010/main" val="332625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Fiabilitatea</a:t>
            </a:r>
            <a:r>
              <a:rPr lang="en-US" dirty="0"/>
              <a:t> </a:t>
            </a:r>
            <a:r>
              <a:rPr lang="en-US" dirty="0" err="1"/>
              <a:t>comunicației</a:t>
            </a:r>
            <a:r>
              <a:rPr lang="en-US" dirty="0"/>
              <a:t> TCP:</a:t>
            </a:r>
            <a:br>
              <a:rPr lang="en-US" dirty="0"/>
            </a:br>
            <a:r>
              <a:rPr lang="en-US" dirty="0" err="1"/>
              <a:t>Confirmarea</a:t>
            </a:r>
            <a:r>
              <a:rPr lang="en-US" dirty="0"/>
              <a:t> </a:t>
            </a:r>
            <a:r>
              <a:rPr lang="en-US" dirty="0" err="1"/>
              <a:t>primirii</a:t>
            </a:r>
            <a:r>
              <a:rPr lang="en-US" dirty="0"/>
              <a:t> </a:t>
            </a:r>
            <a:r>
              <a:rPr lang="en-US" dirty="0" err="1"/>
              <a:t>pachetelor</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774479"/>
            <a:ext cx="12096750" cy="50675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ro-RO" sz="2800" dirty="0"/>
              <a:t>În transmisia </a:t>
            </a:r>
            <a:r>
              <a:rPr lang="en-US" sz="2800" dirty="0"/>
              <a:t>TCP </a:t>
            </a:r>
            <a:r>
              <a:rPr lang="ro-RO" sz="2800" dirty="0"/>
              <a:t>se </a:t>
            </a:r>
            <a:r>
              <a:rPr lang="en-US" sz="2800" dirty="0"/>
              <a:t>confirm</a:t>
            </a:r>
            <a:r>
              <a:rPr lang="ro-RO" sz="2800" dirty="0"/>
              <a:t>ă</a:t>
            </a:r>
            <a:r>
              <a:rPr lang="en-US" sz="2800" dirty="0"/>
              <a:t> </a:t>
            </a:r>
            <a:r>
              <a:rPr lang="en-US" sz="2800" dirty="0" err="1"/>
              <a:t>că</a:t>
            </a:r>
            <a:r>
              <a:rPr lang="en-US" sz="2800" dirty="0"/>
              <a:t> </a:t>
            </a:r>
            <a:r>
              <a:rPr lang="en-US" sz="2800" dirty="0" err="1"/>
              <a:t>fiecare</a:t>
            </a:r>
            <a:r>
              <a:rPr lang="en-US" sz="2800" dirty="0"/>
              <a:t> segment a </a:t>
            </a:r>
            <a:r>
              <a:rPr lang="en-US" sz="2800" dirty="0" err="1"/>
              <a:t>ajuns</a:t>
            </a:r>
            <a:r>
              <a:rPr lang="en-US" sz="2800" dirty="0"/>
              <a:t> la </a:t>
            </a:r>
            <a:r>
              <a:rPr lang="en-US" sz="2800" dirty="0" err="1"/>
              <a:t>destinație</a:t>
            </a:r>
            <a:r>
              <a:rPr lang="en-US" sz="2800" dirty="0"/>
              <a:t>;</a:t>
            </a:r>
          </a:p>
          <a:p>
            <a:pPr marL="285750" indent="-285750"/>
            <a:r>
              <a:rPr lang="en-US" sz="2800" dirty="0" err="1"/>
              <a:t>Configurarea</a:t>
            </a:r>
            <a:r>
              <a:rPr lang="en-US" sz="2800" dirty="0"/>
              <a:t> </a:t>
            </a:r>
            <a:r>
              <a:rPr lang="en-US" sz="2800" dirty="0" err="1"/>
              <a:t>sesiunii</a:t>
            </a:r>
            <a:r>
              <a:rPr lang="en-US" sz="2800" dirty="0"/>
              <a:t> TCP </a:t>
            </a:r>
            <a:r>
              <a:rPr lang="en-US" sz="2800" dirty="0" err="1"/>
              <a:t>asigură</a:t>
            </a:r>
            <a:r>
              <a:rPr lang="en-US" sz="2800" dirty="0"/>
              <a:t> </a:t>
            </a:r>
            <a:r>
              <a:rPr lang="en-US" sz="2800" dirty="0" err="1"/>
              <a:t>că</a:t>
            </a:r>
            <a:r>
              <a:rPr lang="en-US" sz="2800" dirty="0"/>
              <a:t> </a:t>
            </a:r>
            <a:r>
              <a:rPr lang="en-US" sz="2800" dirty="0" err="1"/>
              <a:t>destinația</a:t>
            </a:r>
            <a:r>
              <a:rPr lang="en-US" sz="2800" dirty="0"/>
              <a:t> nu </a:t>
            </a:r>
            <a:r>
              <a:rPr lang="en-US" sz="2800" dirty="0" err="1"/>
              <a:t>este</a:t>
            </a:r>
            <a:r>
              <a:rPr lang="en-US" sz="2800" dirty="0"/>
              <a:t> </a:t>
            </a:r>
            <a:r>
              <a:rPr lang="en-US" sz="2800" dirty="0" err="1"/>
              <a:t>doar</a:t>
            </a:r>
            <a:r>
              <a:rPr lang="en-US" sz="2800" dirty="0"/>
              <a:t> </a:t>
            </a:r>
            <a:r>
              <a:rPr lang="en-US" sz="2800" dirty="0" err="1"/>
              <a:t>accesibilă</a:t>
            </a:r>
            <a:r>
              <a:rPr lang="en-US" sz="2800" dirty="0"/>
              <a:t>, ci </a:t>
            </a:r>
            <a:r>
              <a:rPr lang="en-US" sz="2800" dirty="0" err="1"/>
              <a:t>și</a:t>
            </a:r>
            <a:r>
              <a:rPr lang="en-US" sz="2800" dirty="0"/>
              <a:t> </a:t>
            </a:r>
            <a:r>
              <a:rPr lang="en-US" sz="2800" dirty="0" err="1"/>
              <a:t>gata</a:t>
            </a:r>
            <a:r>
              <a:rPr lang="en-US" sz="2800" dirty="0"/>
              <a:t> </a:t>
            </a:r>
            <a:r>
              <a:rPr lang="en-US" sz="2800" dirty="0" err="1"/>
              <a:t>să</a:t>
            </a:r>
            <a:r>
              <a:rPr lang="en-US" sz="2800" dirty="0"/>
              <a:t> </a:t>
            </a:r>
            <a:r>
              <a:rPr lang="en-US" sz="2800" dirty="0" err="1"/>
              <a:t>primească</a:t>
            </a:r>
            <a:r>
              <a:rPr lang="en-US" sz="2800" dirty="0"/>
              <a:t> date;</a:t>
            </a:r>
          </a:p>
          <a:p>
            <a:pPr marL="285750" indent="-285750"/>
            <a:r>
              <a:rPr lang="en-US" sz="2800" dirty="0" err="1"/>
              <a:t>Procesul</a:t>
            </a:r>
            <a:r>
              <a:rPr lang="en-US" sz="2800" dirty="0"/>
              <a:t> TCP de pe </a:t>
            </a:r>
            <a:r>
              <a:rPr lang="ro-RO" sz="2800" dirty="0"/>
              <a:t>stația</a:t>
            </a:r>
            <a:r>
              <a:rPr lang="en-US" sz="2800" dirty="0"/>
              <a:t> </a:t>
            </a:r>
            <a:r>
              <a:rPr lang="en-US" sz="2800" dirty="0" err="1"/>
              <a:t>destinație</a:t>
            </a:r>
            <a:r>
              <a:rPr lang="en-US" sz="2800" dirty="0"/>
              <a:t> </a:t>
            </a:r>
            <a:r>
              <a:rPr lang="en-US" sz="2800" dirty="0" err="1"/>
              <a:t>confirmă</a:t>
            </a:r>
            <a:r>
              <a:rPr lang="en-US" sz="2800" dirty="0"/>
              <a:t> </a:t>
            </a:r>
            <a:r>
              <a:rPr lang="en-US" sz="2800" dirty="0" err="1"/>
              <a:t>datele</a:t>
            </a:r>
            <a:r>
              <a:rPr lang="en-US" sz="2800" dirty="0"/>
              <a:t> pe care le-a primit de la </a:t>
            </a:r>
            <a:r>
              <a:rPr lang="en-US" sz="2800" dirty="0" err="1"/>
              <a:t>aplicația</a:t>
            </a:r>
            <a:r>
              <a:rPr lang="en-US" sz="2800" dirty="0"/>
              <a:t> </a:t>
            </a:r>
            <a:r>
              <a:rPr lang="en-US" sz="2800" dirty="0" err="1"/>
              <a:t>sursă</a:t>
            </a:r>
            <a:r>
              <a:rPr lang="en-US" sz="2800" dirty="0"/>
              <a:t>;</a:t>
            </a:r>
          </a:p>
          <a:p>
            <a:pPr marL="285750" indent="-285750"/>
            <a:r>
              <a:rPr lang="en-US" sz="2800" dirty="0"/>
              <a:t>TCP </a:t>
            </a:r>
            <a:r>
              <a:rPr lang="en-US" sz="2800" dirty="0" err="1"/>
              <a:t>permite</a:t>
            </a:r>
            <a:r>
              <a:rPr lang="en-US" sz="2800" dirty="0"/>
              <a:t> </a:t>
            </a:r>
            <a:r>
              <a:rPr lang="en-US" sz="2800" dirty="0" err="1"/>
              <a:t>retransmiterea</a:t>
            </a:r>
            <a:r>
              <a:rPr lang="en-US" sz="2800" dirty="0"/>
              <a:t> </a:t>
            </a:r>
            <a:r>
              <a:rPr lang="en-US" sz="2800" dirty="0" err="1"/>
              <a:t>segmentelor</a:t>
            </a:r>
            <a:r>
              <a:rPr lang="en-US" sz="2800" dirty="0"/>
              <a:t> </a:t>
            </a:r>
            <a:r>
              <a:rPr lang="en-US" sz="2800" dirty="0" err="1"/>
              <a:t>pierdute</a:t>
            </a:r>
            <a:r>
              <a:rPr lang="en-US" sz="2800" dirty="0"/>
              <a:t>;</a:t>
            </a:r>
          </a:p>
          <a:p>
            <a:pPr marL="285750" indent="-285750"/>
            <a:r>
              <a:rPr lang="en-US" sz="2800" dirty="0"/>
              <a:t>TCP </a:t>
            </a:r>
            <a:r>
              <a:rPr lang="en-US" sz="2800" dirty="0" err="1"/>
              <a:t>asigură</a:t>
            </a:r>
            <a:r>
              <a:rPr lang="en-US" sz="2800" dirty="0"/>
              <a:t> </a:t>
            </a:r>
            <a:r>
              <a:rPr lang="en-US" sz="2800" dirty="0" err="1"/>
              <a:t>că</a:t>
            </a:r>
            <a:r>
              <a:rPr lang="en-US" sz="2800" dirty="0"/>
              <a:t> </a:t>
            </a:r>
            <a:r>
              <a:rPr lang="en-US" sz="2800" dirty="0" err="1"/>
              <a:t>toate</a:t>
            </a:r>
            <a:r>
              <a:rPr lang="en-US" sz="2800" dirty="0"/>
              <a:t> </a:t>
            </a:r>
            <a:r>
              <a:rPr lang="en-US" sz="2800" dirty="0" err="1"/>
              <a:t>segmentele</a:t>
            </a:r>
            <a:r>
              <a:rPr lang="en-US" sz="2800" dirty="0"/>
              <a:t> sunt </a:t>
            </a:r>
            <a:r>
              <a:rPr lang="en-US" sz="2800" dirty="0" err="1"/>
              <a:t>reordonate</a:t>
            </a:r>
            <a:r>
              <a:rPr lang="en-US" sz="2800" dirty="0"/>
              <a:t> </a:t>
            </a:r>
            <a:r>
              <a:rPr lang="en-US" sz="2800" dirty="0" err="1"/>
              <a:t>corect</a:t>
            </a:r>
            <a:r>
              <a:rPr lang="en-US" sz="2800" dirty="0"/>
              <a:t> la </a:t>
            </a:r>
            <a:r>
              <a:rPr lang="en-US" sz="2800" dirty="0" err="1"/>
              <a:t>primire</a:t>
            </a:r>
            <a:r>
              <a:rPr lang="en-US" sz="2800" dirty="0"/>
              <a:t>;</a:t>
            </a:r>
          </a:p>
          <a:p>
            <a:pPr marL="285750" indent="-285750"/>
            <a:r>
              <a:rPr lang="en-US" sz="2800" dirty="0" err="1"/>
              <a:t>Terminarea</a:t>
            </a:r>
            <a:r>
              <a:rPr lang="en-US" sz="2800" dirty="0"/>
              <a:t> </a:t>
            </a:r>
            <a:r>
              <a:rPr lang="en-US" sz="2800" dirty="0" err="1"/>
              <a:t>sesiunii</a:t>
            </a:r>
            <a:r>
              <a:rPr lang="en-US" sz="2800" dirty="0"/>
              <a:t> TCP </a:t>
            </a:r>
            <a:r>
              <a:rPr lang="en-US" sz="2800" dirty="0" err="1"/>
              <a:t>permite</a:t>
            </a:r>
            <a:r>
              <a:rPr lang="en-US" sz="2800" dirty="0"/>
              <a:t> </a:t>
            </a:r>
            <a:r>
              <a:rPr lang="en-US" sz="2800" dirty="0" err="1"/>
              <a:t>părților</a:t>
            </a:r>
            <a:r>
              <a:rPr lang="en-US" sz="2800" dirty="0"/>
              <a:t> </a:t>
            </a:r>
            <a:r>
              <a:rPr lang="en-US" sz="2800" dirty="0" err="1"/>
              <a:t>să</a:t>
            </a:r>
            <a:r>
              <a:rPr lang="en-US" sz="2800" dirty="0"/>
              <a:t> </a:t>
            </a:r>
            <a:r>
              <a:rPr lang="en-US" sz="2800" dirty="0" err="1"/>
              <a:t>încheie</a:t>
            </a:r>
            <a:r>
              <a:rPr lang="en-US" sz="2800" dirty="0"/>
              <a:t> cu </a:t>
            </a:r>
            <a:r>
              <a:rPr lang="ro-RO" sz="2800" dirty="0"/>
              <a:t>succes</a:t>
            </a:r>
            <a:r>
              <a:rPr lang="en-US" sz="2800" dirty="0"/>
              <a:t> o </a:t>
            </a:r>
            <a:r>
              <a:rPr lang="en-US" sz="2800" dirty="0" err="1"/>
              <a:t>sesiune</a:t>
            </a:r>
            <a:r>
              <a:rPr lang="en-US" sz="2800" dirty="0"/>
              <a:t> TCP </a:t>
            </a:r>
            <a:r>
              <a:rPr lang="en-US" sz="2800" dirty="0" err="1"/>
              <a:t>atunci</a:t>
            </a:r>
            <a:r>
              <a:rPr lang="en-US" sz="2800" dirty="0"/>
              <a:t> </a:t>
            </a:r>
            <a:r>
              <a:rPr lang="en-US" sz="2800" dirty="0" err="1"/>
              <a:t>când</a:t>
            </a:r>
            <a:r>
              <a:rPr lang="en-US" sz="2800" dirty="0"/>
              <a:t> nu trebuie </a:t>
            </a:r>
            <a:r>
              <a:rPr lang="en-US" sz="2800" dirty="0" err="1"/>
              <a:t>transferate</a:t>
            </a:r>
            <a:r>
              <a:rPr lang="en-US" sz="2800" dirty="0"/>
              <a:t> date (</a:t>
            </a:r>
            <a:r>
              <a:rPr lang="en-US" sz="2800" dirty="0" err="1"/>
              <a:t>marca</a:t>
            </a:r>
            <a:r>
              <a:rPr lang="en-US" sz="2800" dirty="0"/>
              <a:t> FIN);</a:t>
            </a:r>
          </a:p>
          <a:p>
            <a:pPr marL="285750" indent="-285750"/>
            <a:r>
              <a:rPr lang="en-US" sz="2800" dirty="0"/>
              <a:t>Un </a:t>
            </a:r>
            <a:r>
              <a:rPr lang="en-US" sz="2800" dirty="0" err="1"/>
              <a:t>punct</a:t>
            </a:r>
            <a:r>
              <a:rPr lang="en-US" sz="2800" dirty="0"/>
              <a:t> final TCP poate </a:t>
            </a:r>
            <a:r>
              <a:rPr lang="en-US" sz="2800" dirty="0" err="1"/>
              <a:t>încheia</a:t>
            </a:r>
            <a:r>
              <a:rPr lang="en-US" sz="2800" dirty="0"/>
              <a:t> </a:t>
            </a:r>
            <a:r>
              <a:rPr lang="en-US" sz="2800" dirty="0" err="1"/>
              <a:t>brusc</a:t>
            </a:r>
            <a:r>
              <a:rPr lang="en-US" sz="2800" dirty="0"/>
              <a:t> o </a:t>
            </a:r>
            <a:r>
              <a:rPr lang="en-US" sz="2800" dirty="0" err="1"/>
              <a:t>sesiune</a:t>
            </a:r>
            <a:r>
              <a:rPr lang="en-US" sz="2800" dirty="0"/>
              <a:t> </a:t>
            </a:r>
            <a:r>
              <a:rPr lang="en-US" sz="2800" dirty="0" err="1"/>
              <a:t>dacă</a:t>
            </a:r>
            <a:r>
              <a:rPr lang="en-US" sz="2800" dirty="0"/>
              <a:t> </a:t>
            </a:r>
            <a:r>
              <a:rPr lang="en-US" sz="2800" dirty="0" err="1"/>
              <a:t>este</a:t>
            </a:r>
            <a:r>
              <a:rPr lang="en-US" sz="2800" dirty="0"/>
              <a:t> </a:t>
            </a:r>
            <a:r>
              <a:rPr lang="en-US" sz="2800" dirty="0" err="1"/>
              <a:t>necesar</a:t>
            </a:r>
            <a:r>
              <a:rPr lang="en-US" sz="2800" dirty="0"/>
              <a:t> (</a:t>
            </a:r>
            <a:r>
              <a:rPr lang="ro-RO" sz="2800" dirty="0"/>
              <a:t>setând indicatorul</a:t>
            </a:r>
            <a:r>
              <a:rPr lang="en-US" sz="2800" dirty="0"/>
              <a:t> RST).</a:t>
            </a:r>
          </a:p>
        </p:txBody>
      </p:sp>
    </p:spTree>
    <p:extLst>
      <p:ext uri="{BB962C8B-B14F-4D97-AF65-F5344CB8AC3E}">
        <p14:creationId xmlns:p14="http://schemas.microsoft.com/office/powerpoint/2010/main" val="20352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a:t>Fiabilitatea comunicației TCP:</a:t>
            </a:r>
            <a:br>
              <a:rPr lang="it-IT" dirty="0"/>
            </a:br>
            <a:r>
              <a:rPr lang="it-IT" dirty="0"/>
              <a:t>Controlul fluxului</a:t>
            </a:r>
            <a:endParaRPr lang="en-US" dirty="0"/>
          </a:p>
        </p:txBody>
      </p:sp>
      <p:pic>
        <p:nvPicPr>
          <p:cNvPr id="6" name="Picture 2">
            <a:extLst>
              <a:ext uri="{FF2B5EF4-FFF2-40B4-BE49-F238E27FC236}">
                <a16:creationId xmlns:a16="http://schemas.microsoft.com/office/drawing/2014/main" id="{CE781019-B201-7605-B2C2-81E138FED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260" y="3793308"/>
            <a:ext cx="4275740" cy="306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702052"/>
            <a:ext cx="12096750" cy="5121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pt-BR" sz="2600" dirty="0"/>
              <a:t>TCP oferă mecanisme pentru controlul fluxului</a:t>
            </a:r>
            <a:r>
              <a:rPr lang="ro-RO" sz="2600" dirty="0"/>
              <a:t> care </a:t>
            </a:r>
            <a:r>
              <a:rPr lang="en-US" sz="2600" dirty="0" err="1"/>
              <a:t>asigură</a:t>
            </a:r>
            <a:r>
              <a:rPr lang="en-US" sz="2600" dirty="0"/>
              <a:t> </a:t>
            </a:r>
            <a:r>
              <a:rPr lang="en-US" sz="2600" dirty="0" err="1"/>
              <a:t>că</a:t>
            </a:r>
            <a:r>
              <a:rPr lang="en-US" sz="2600" dirty="0"/>
              <a:t> </a:t>
            </a:r>
            <a:r>
              <a:rPr lang="en-US" sz="2600" dirty="0" err="1"/>
              <a:t>punctele</a:t>
            </a:r>
            <a:r>
              <a:rPr lang="en-US" sz="2600" dirty="0"/>
              <a:t> finale TCP pot </a:t>
            </a:r>
            <a:r>
              <a:rPr lang="en-US" sz="2600" dirty="0" err="1"/>
              <a:t>primi</a:t>
            </a:r>
            <a:r>
              <a:rPr lang="en-US" sz="2600" dirty="0"/>
              <a:t> </a:t>
            </a:r>
            <a:r>
              <a:rPr lang="en-US" sz="2600" dirty="0" err="1"/>
              <a:t>și</a:t>
            </a:r>
            <a:r>
              <a:rPr lang="en-US" sz="2600" dirty="0"/>
              <a:t> </a:t>
            </a:r>
            <a:r>
              <a:rPr lang="en-US" sz="2600" dirty="0" err="1"/>
              <a:t>procesa</a:t>
            </a:r>
            <a:r>
              <a:rPr lang="en-US" sz="2600" dirty="0"/>
              <a:t> </a:t>
            </a:r>
            <a:r>
              <a:rPr lang="en-US" sz="2600" dirty="0" err="1"/>
              <a:t>datele</a:t>
            </a:r>
            <a:r>
              <a:rPr lang="en-US" sz="2600" dirty="0"/>
              <a:t> </a:t>
            </a:r>
            <a:r>
              <a:rPr lang="en-US" sz="2600" dirty="0" err="1"/>
              <a:t>în</a:t>
            </a:r>
            <a:r>
              <a:rPr lang="en-US" sz="2600" dirty="0"/>
              <a:t> mod </a:t>
            </a:r>
            <a:r>
              <a:rPr lang="en-US" sz="2600" dirty="0" err="1"/>
              <a:t>fiabil</a:t>
            </a:r>
            <a:r>
              <a:rPr lang="en-US" sz="2600" dirty="0"/>
              <a:t>;</a:t>
            </a:r>
          </a:p>
          <a:p>
            <a:pPr marL="285750" indent="-285750"/>
            <a:r>
              <a:rPr lang="en-US" sz="2600" dirty="0"/>
              <a:t>TCP </a:t>
            </a:r>
            <a:r>
              <a:rPr lang="en-US" sz="2600" dirty="0" err="1"/>
              <a:t>gestionează</a:t>
            </a:r>
            <a:r>
              <a:rPr lang="en-US" sz="2600" dirty="0"/>
              <a:t> </a:t>
            </a:r>
            <a:r>
              <a:rPr lang="en-US" sz="2600" dirty="0" err="1"/>
              <a:t>controlul</a:t>
            </a:r>
            <a:r>
              <a:rPr lang="en-US" sz="2600" dirty="0"/>
              <a:t> </a:t>
            </a:r>
            <a:r>
              <a:rPr lang="en-US" sz="2600" dirty="0" err="1"/>
              <a:t>fluxului</a:t>
            </a:r>
            <a:r>
              <a:rPr lang="en-US" sz="2600" dirty="0"/>
              <a:t> </a:t>
            </a:r>
            <a:r>
              <a:rPr lang="en-US" sz="2600" dirty="0" err="1"/>
              <a:t>prin</a:t>
            </a:r>
            <a:r>
              <a:rPr lang="en-US" sz="2600" dirty="0"/>
              <a:t> </a:t>
            </a:r>
            <a:r>
              <a:rPr lang="en-US" sz="2600" dirty="0" err="1"/>
              <a:t>ajustarea</a:t>
            </a:r>
            <a:r>
              <a:rPr lang="en-US" sz="2600" dirty="0"/>
              <a:t> </a:t>
            </a:r>
            <a:r>
              <a:rPr lang="en-US" sz="2600" dirty="0" err="1"/>
              <a:t>ratei</a:t>
            </a:r>
            <a:r>
              <a:rPr lang="en-US" sz="2600" dirty="0"/>
              <a:t> </a:t>
            </a:r>
            <a:r>
              <a:rPr lang="en-US" sz="2600" dirty="0" err="1"/>
              <a:t>fluxului</a:t>
            </a:r>
            <a:r>
              <a:rPr lang="en-US" sz="2600" dirty="0"/>
              <a:t> de date </a:t>
            </a:r>
            <a:r>
              <a:rPr lang="en-US" sz="2600" dirty="0" err="1"/>
              <a:t>între</a:t>
            </a:r>
            <a:r>
              <a:rPr lang="en-US" sz="2600" dirty="0"/>
              <a:t> </a:t>
            </a:r>
            <a:r>
              <a:rPr lang="en-US" sz="2600" dirty="0" err="1"/>
              <a:t>sursă</a:t>
            </a:r>
            <a:r>
              <a:rPr lang="en-US" sz="2600" dirty="0"/>
              <a:t> </a:t>
            </a:r>
            <a:r>
              <a:rPr lang="en-US" sz="2600" dirty="0" err="1"/>
              <a:t>și</a:t>
            </a:r>
            <a:r>
              <a:rPr lang="en-US" sz="2600" dirty="0"/>
              <a:t> </a:t>
            </a:r>
            <a:r>
              <a:rPr lang="en-US" sz="2600" dirty="0" err="1"/>
              <a:t>destinație</a:t>
            </a:r>
            <a:r>
              <a:rPr lang="en-US" sz="2600" dirty="0"/>
              <a:t> pentru o </a:t>
            </a:r>
            <a:r>
              <a:rPr lang="en-US" sz="2600" dirty="0" err="1"/>
              <a:t>anumită</a:t>
            </a:r>
            <a:r>
              <a:rPr lang="en-US" sz="2600" dirty="0"/>
              <a:t> </a:t>
            </a:r>
            <a:r>
              <a:rPr lang="en-US" sz="2600" dirty="0" err="1"/>
              <a:t>sesiune</a:t>
            </a:r>
            <a:r>
              <a:rPr lang="en-US" sz="2600" dirty="0"/>
              <a:t>;</a:t>
            </a:r>
          </a:p>
          <a:p>
            <a:pPr marL="285750" indent="-285750"/>
            <a:r>
              <a:rPr lang="en-US" sz="2600" dirty="0" err="1"/>
              <a:t>Funcția</a:t>
            </a:r>
            <a:r>
              <a:rPr lang="en-US" sz="2600" dirty="0"/>
              <a:t> de control al </a:t>
            </a:r>
            <a:r>
              <a:rPr lang="en-US" sz="2600" dirty="0" err="1"/>
              <a:t>fluxului</a:t>
            </a:r>
            <a:r>
              <a:rPr lang="en-US" sz="2600" dirty="0"/>
              <a:t> TCP se </a:t>
            </a:r>
            <a:r>
              <a:rPr lang="en-US" sz="2600" dirty="0" err="1"/>
              <a:t>bazează</a:t>
            </a:r>
            <a:r>
              <a:rPr lang="en-US" sz="2600" dirty="0"/>
              <a:t> pe un camp</a:t>
            </a:r>
            <a:br>
              <a:rPr lang="en-US" sz="2600" dirty="0"/>
            </a:br>
            <a:r>
              <a:rPr lang="en-US" sz="2600" dirty="0"/>
              <a:t>de </a:t>
            </a:r>
            <a:r>
              <a:rPr lang="en-US" sz="2600" dirty="0" err="1"/>
              <a:t>antet</a:t>
            </a:r>
            <a:r>
              <a:rPr lang="en-US" sz="2600" dirty="0"/>
              <a:t> TCP de 16 </a:t>
            </a:r>
            <a:r>
              <a:rPr lang="en-US" sz="2600" dirty="0" err="1"/>
              <a:t>biți</a:t>
            </a:r>
            <a:r>
              <a:rPr lang="en-US" sz="2600" dirty="0"/>
              <a:t> </a:t>
            </a:r>
            <a:r>
              <a:rPr lang="en-US" sz="2600" dirty="0" err="1"/>
              <a:t>numit</a:t>
            </a:r>
            <a:r>
              <a:rPr lang="en-US" sz="2600" dirty="0"/>
              <a:t> </a:t>
            </a:r>
            <a:r>
              <a:rPr lang="en-US" sz="2600" dirty="0" err="1"/>
              <a:t>dimensiunea</a:t>
            </a:r>
            <a:r>
              <a:rPr lang="en-US" sz="2600" dirty="0"/>
              <a:t> </a:t>
            </a:r>
            <a:r>
              <a:rPr lang="en-US" sz="2600" dirty="0" err="1"/>
              <a:t>ferestrei</a:t>
            </a:r>
            <a:r>
              <a:rPr lang="ro-RO" sz="2600" dirty="0"/>
              <a:t>,</a:t>
            </a:r>
            <a:r>
              <a:rPr lang="en-US" sz="2600" dirty="0"/>
              <a:t> </a:t>
            </a:r>
            <a:r>
              <a:rPr lang="ro-RO" sz="2600" dirty="0"/>
              <a:t>care</a:t>
            </a:r>
            <a:br>
              <a:rPr lang="en-US" sz="2600" dirty="0"/>
            </a:br>
            <a:r>
              <a:rPr lang="en-US" sz="2600" dirty="0" err="1"/>
              <a:t>este</a:t>
            </a:r>
            <a:r>
              <a:rPr lang="en-US" sz="2600" dirty="0"/>
              <a:t> </a:t>
            </a:r>
            <a:r>
              <a:rPr lang="en-US" sz="2600" dirty="0" err="1"/>
              <a:t>numărul</a:t>
            </a:r>
            <a:r>
              <a:rPr lang="en-US" sz="2600" dirty="0"/>
              <a:t> de </a:t>
            </a:r>
            <a:r>
              <a:rPr lang="en-US" sz="2600" dirty="0" err="1"/>
              <a:t>octeți</a:t>
            </a:r>
            <a:r>
              <a:rPr lang="en-US" sz="2600" dirty="0"/>
              <a:t> pe care </a:t>
            </a:r>
            <a:r>
              <a:rPr lang="en-US" sz="2600" dirty="0" err="1"/>
              <a:t>dispozitivul</a:t>
            </a:r>
            <a:r>
              <a:rPr lang="en-US" sz="2600" dirty="0"/>
              <a:t> </a:t>
            </a:r>
            <a:r>
              <a:rPr lang="en-US" sz="2600" dirty="0" err="1"/>
              <a:t>destinație</a:t>
            </a:r>
            <a:r>
              <a:rPr lang="en-US" sz="2600" dirty="0"/>
              <a:t> al</a:t>
            </a:r>
            <a:br>
              <a:rPr lang="en-US" sz="2600" dirty="0"/>
            </a:br>
            <a:r>
              <a:rPr lang="en-US" sz="2600" dirty="0" err="1"/>
              <a:t>unei</a:t>
            </a:r>
            <a:r>
              <a:rPr lang="en-US" sz="2600" dirty="0"/>
              <a:t> </a:t>
            </a:r>
            <a:r>
              <a:rPr lang="en-US" sz="2600" dirty="0" err="1"/>
              <a:t>sesiuni</a:t>
            </a:r>
            <a:r>
              <a:rPr lang="en-US" sz="2600" dirty="0"/>
              <a:t> TCP </a:t>
            </a:r>
            <a:r>
              <a:rPr lang="en-US" sz="2600" dirty="0" err="1"/>
              <a:t>îi</a:t>
            </a:r>
            <a:r>
              <a:rPr lang="en-US" sz="2600" dirty="0"/>
              <a:t> poate </a:t>
            </a:r>
            <a:r>
              <a:rPr lang="en-US" sz="2600" dirty="0" err="1"/>
              <a:t>accepta</a:t>
            </a:r>
            <a:r>
              <a:rPr lang="en-US" sz="2600" dirty="0"/>
              <a:t> </a:t>
            </a:r>
            <a:r>
              <a:rPr lang="en-US" sz="2600" dirty="0" err="1"/>
              <a:t>și</a:t>
            </a:r>
            <a:r>
              <a:rPr lang="en-US" sz="2600" dirty="0"/>
              <a:t> </a:t>
            </a:r>
            <a:r>
              <a:rPr lang="en-US" sz="2600" dirty="0" err="1"/>
              <a:t>procesa</a:t>
            </a:r>
            <a:r>
              <a:rPr lang="en-US" sz="2600" dirty="0"/>
              <a:t> la un</a:t>
            </a:r>
            <a:br>
              <a:rPr lang="en-US" sz="2600" dirty="0"/>
            </a:br>
            <a:r>
              <a:rPr lang="en-US" sz="2600" dirty="0"/>
              <a:t>moment </a:t>
            </a:r>
            <a:r>
              <a:rPr lang="en-US" sz="2600" dirty="0" err="1"/>
              <a:t>dat</a:t>
            </a:r>
            <a:r>
              <a:rPr lang="en-US" sz="2600" dirty="0"/>
              <a:t>;</a:t>
            </a:r>
          </a:p>
          <a:p>
            <a:pPr marL="285750" indent="-285750"/>
            <a:r>
              <a:rPr lang="en-US" sz="2600" dirty="0" err="1"/>
              <a:t>Sursa</a:t>
            </a:r>
            <a:r>
              <a:rPr lang="en-US" sz="2600" dirty="0"/>
              <a:t> </a:t>
            </a:r>
            <a:r>
              <a:rPr lang="en-US" sz="2600" dirty="0" err="1"/>
              <a:t>și</a:t>
            </a:r>
            <a:r>
              <a:rPr lang="en-US" sz="2600" dirty="0"/>
              <a:t> </a:t>
            </a:r>
            <a:r>
              <a:rPr lang="en-US" sz="2600" dirty="0" err="1"/>
              <a:t>destinația</a:t>
            </a:r>
            <a:r>
              <a:rPr lang="en-US" sz="2600" dirty="0"/>
              <a:t> TCP sunt de </a:t>
            </a:r>
            <a:r>
              <a:rPr lang="en-US" sz="2600" dirty="0" err="1"/>
              <a:t>acord</a:t>
            </a:r>
            <a:r>
              <a:rPr lang="en-US" sz="2600" dirty="0"/>
              <a:t> cu </a:t>
            </a:r>
            <a:r>
              <a:rPr lang="en-US" sz="2600" dirty="0" err="1"/>
              <a:t>dimensiunea</a:t>
            </a:r>
            <a:br>
              <a:rPr lang="en-US" sz="2600" dirty="0"/>
            </a:br>
            <a:r>
              <a:rPr lang="en-US" sz="2600" dirty="0" err="1"/>
              <a:t>inițială</a:t>
            </a:r>
            <a:r>
              <a:rPr lang="en-US" sz="2600" dirty="0"/>
              <a:t> a </a:t>
            </a:r>
            <a:r>
              <a:rPr lang="en-US" sz="2600" dirty="0" err="1"/>
              <a:t>ferestrei</a:t>
            </a:r>
            <a:r>
              <a:rPr lang="en-US" sz="2600" dirty="0"/>
              <a:t> </a:t>
            </a:r>
            <a:r>
              <a:rPr lang="en-US" sz="2600" dirty="0" err="1"/>
              <a:t>atunci</a:t>
            </a:r>
            <a:r>
              <a:rPr lang="en-US" sz="2600" dirty="0"/>
              <a:t> </a:t>
            </a:r>
            <a:r>
              <a:rPr lang="en-US" sz="2600" dirty="0" err="1"/>
              <a:t>când</a:t>
            </a:r>
            <a:r>
              <a:rPr lang="en-US" sz="2600" dirty="0"/>
              <a:t> se </a:t>
            </a:r>
            <a:r>
              <a:rPr lang="en-US" sz="2600" dirty="0" err="1"/>
              <a:t>stabilește</a:t>
            </a:r>
            <a:r>
              <a:rPr lang="en-US" sz="2600" dirty="0"/>
              <a:t> </a:t>
            </a:r>
            <a:r>
              <a:rPr lang="en-US" sz="2600" dirty="0" err="1"/>
              <a:t>sesiunea</a:t>
            </a:r>
            <a:r>
              <a:rPr lang="en-US" sz="2600" dirty="0"/>
              <a:t> TCP;</a:t>
            </a:r>
          </a:p>
          <a:p>
            <a:pPr marL="285750" indent="-285750"/>
            <a:r>
              <a:rPr lang="en-US" sz="2600" dirty="0" err="1"/>
              <a:t>Punctele</a:t>
            </a:r>
            <a:r>
              <a:rPr lang="en-US" sz="2600" dirty="0"/>
              <a:t> finale TCP pot </a:t>
            </a:r>
            <a:r>
              <a:rPr lang="en-US" sz="2600" dirty="0" err="1"/>
              <a:t>ajusta</a:t>
            </a:r>
            <a:r>
              <a:rPr lang="en-US" sz="2600" dirty="0"/>
              <a:t> </a:t>
            </a:r>
            <a:r>
              <a:rPr lang="en-US" sz="2600" dirty="0" err="1"/>
              <a:t>dimensiunea</a:t>
            </a:r>
            <a:br>
              <a:rPr lang="en-US" sz="2600" dirty="0"/>
            </a:br>
            <a:r>
              <a:rPr lang="en-US" sz="2600" dirty="0" err="1"/>
              <a:t>ferestrei</a:t>
            </a:r>
            <a:r>
              <a:rPr lang="en-US" sz="2600" dirty="0"/>
              <a:t> </a:t>
            </a:r>
            <a:r>
              <a:rPr lang="en-US" sz="2600" dirty="0" err="1"/>
              <a:t>în</a:t>
            </a:r>
            <a:r>
              <a:rPr lang="en-US" sz="2600" dirty="0"/>
              <a:t> </a:t>
            </a:r>
            <a:r>
              <a:rPr lang="en-US" sz="2600" dirty="0" err="1"/>
              <a:t>timpul</a:t>
            </a:r>
            <a:r>
              <a:rPr lang="en-US" sz="2600" dirty="0"/>
              <a:t> </a:t>
            </a:r>
            <a:r>
              <a:rPr lang="en-US" sz="2600" dirty="0" err="1"/>
              <a:t>unei</a:t>
            </a:r>
            <a:r>
              <a:rPr lang="en-US" sz="2600" dirty="0"/>
              <a:t> </a:t>
            </a:r>
            <a:r>
              <a:rPr lang="en-US" sz="2600" dirty="0" err="1"/>
              <a:t>sesiuni</a:t>
            </a:r>
            <a:r>
              <a:rPr lang="en-US" sz="2600" dirty="0"/>
              <a:t>, </a:t>
            </a:r>
            <a:r>
              <a:rPr lang="en-US" sz="2600" dirty="0" err="1"/>
              <a:t>dacă</a:t>
            </a:r>
            <a:r>
              <a:rPr lang="en-US" sz="2600" dirty="0"/>
              <a:t> </a:t>
            </a:r>
            <a:r>
              <a:rPr lang="en-US" sz="2600" dirty="0" err="1"/>
              <a:t>este</a:t>
            </a:r>
            <a:r>
              <a:rPr lang="en-US" sz="2600" dirty="0"/>
              <a:t> </a:t>
            </a:r>
            <a:r>
              <a:rPr lang="en-US" sz="2600" dirty="0" err="1"/>
              <a:t>necesar</a:t>
            </a:r>
            <a:r>
              <a:rPr lang="en-US" sz="2600" dirty="0"/>
              <a:t>.</a:t>
            </a:r>
          </a:p>
        </p:txBody>
      </p:sp>
    </p:spTree>
    <p:extLst>
      <p:ext uri="{BB962C8B-B14F-4D97-AF65-F5344CB8AC3E}">
        <p14:creationId xmlns:p14="http://schemas.microsoft.com/office/powerpoint/2010/main" val="168926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Funcțiile</a:t>
            </a:r>
            <a:r>
              <a:rPr lang="en-US" dirty="0"/>
              <a:t> </a:t>
            </a:r>
            <a:r>
              <a:rPr lang="en-US" dirty="0" err="1"/>
              <a:t>nivelului</a:t>
            </a:r>
            <a:r>
              <a:rPr lang="en-US" dirty="0"/>
              <a:t> transport</a:t>
            </a:r>
          </a:p>
        </p:txBody>
      </p:sp>
      <p:sp>
        <p:nvSpPr>
          <p:cNvPr id="6" name="Content Placeholder 2">
            <a:extLst>
              <a:ext uri="{FF2B5EF4-FFF2-40B4-BE49-F238E27FC236}">
                <a16:creationId xmlns:a16="http://schemas.microsoft.com/office/drawing/2014/main" id="{7A2DBF87-F7A8-DF04-1731-F42EF7FFACDD}"/>
              </a:ext>
            </a:extLst>
          </p:cNvPr>
          <p:cNvSpPr>
            <a:spLocks noGrp="1"/>
          </p:cNvSpPr>
          <p:nvPr>
            <p:ph idx="1"/>
          </p:nvPr>
        </p:nvSpPr>
        <p:spPr>
          <a:xfrm>
            <a:off x="204265" y="1801640"/>
            <a:ext cx="11783470" cy="950613"/>
          </a:xfrm>
        </p:spPr>
        <p:txBody>
          <a:bodyPr>
            <a:normAutofit/>
          </a:bodyPr>
          <a:lstStyle/>
          <a:p>
            <a:pPr marL="285750" indent="-285750"/>
            <a:r>
              <a:rPr lang="en-US" sz="2800" dirty="0" err="1"/>
              <a:t>Nivelul</a:t>
            </a:r>
            <a:r>
              <a:rPr lang="en-US" sz="2800" dirty="0"/>
              <a:t> transport </a:t>
            </a:r>
            <a:r>
              <a:rPr lang="en-US" sz="2800" dirty="0" err="1"/>
              <a:t>este</a:t>
            </a:r>
            <a:r>
              <a:rPr lang="en-US" sz="2800" dirty="0"/>
              <a:t> </a:t>
            </a:r>
            <a:r>
              <a:rPr lang="en-US" sz="2800" dirty="0" err="1"/>
              <a:t>responsabil</a:t>
            </a:r>
            <a:r>
              <a:rPr lang="en-US" sz="2800" dirty="0"/>
              <a:t> pentru </a:t>
            </a:r>
            <a:r>
              <a:rPr lang="en-US" sz="2800" dirty="0" err="1"/>
              <a:t>stabilirea</a:t>
            </a:r>
            <a:r>
              <a:rPr lang="en-US" sz="2800" dirty="0"/>
              <a:t> </a:t>
            </a:r>
            <a:r>
              <a:rPr lang="en-US" sz="2800" dirty="0" err="1"/>
              <a:t>unei</a:t>
            </a:r>
            <a:r>
              <a:rPr lang="en-US" sz="2800" dirty="0"/>
              <a:t> </a:t>
            </a:r>
            <a:r>
              <a:rPr lang="en-US" sz="2800" dirty="0" err="1"/>
              <a:t>sesiuni</a:t>
            </a:r>
            <a:r>
              <a:rPr lang="en-US" sz="2800" dirty="0"/>
              <a:t> de </a:t>
            </a:r>
            <a:r>
              <a:rPr lang="en-US" sz="2800" dirty="0" err="1"/>
              <a:t>comunicare</a:t>
            </a:r>
            <a:r>
              <a:rPr lang="en-US" sz="2800" dirty="0"/>
              <a:t> </a:t>
            </a:r>
            <a:r>
              <a:rPr lang="en-US" sz="2800" dirty="0" err="1"/>
              <a:t>între</a:t>
            </a:r>
            <a:r>
              <a:rPr lang="en-US" sz="2800" dirty="0"/>
              <a:t> </a:t>
            </a:r>
            <a:r>
              <a:rPr lang="en-US" sz="2800" dirty="0" err="1"/>
              <a:t>două</a:t>
            </a:r>
            <a:r>
              <a:rPr lang="en-US" sz="2800" dirty="0"/>
              <a:t> </a:t>
            </a:r>
            <a:r>
              <a:rPr lang="en-US" sz="2800" dirty="0" err="1"/>
              <a:t>aplicații</a:t>
            </a:r>
            <a:r>
              <a:rPr lang="en-US" sz="2800" dirty="0"/>
              <a:t> </a:t>
            </a:r>
            <a:r>
              <a:rPr lang="en-US" sz="2800" dirty="0" err="1"/>
              <a:t>și</a:t>
            </a:r>
            <a:r>
              <a:rPr lang="en-US" sz="2800" dirty="0"/>
              <a:t> </a:t>
            </a:r>
            <a:r>
              <a:rPr lang="en-US" sz="2800" dirty="0" err="1"/>
              <a:t>livrarea</a:t>
            </a:r>
            <a:r>
              <a:rPr lang="en-US" sz="2800" dirty="0"/>
              <a:t> de date </a:t>
            </a:r>
            <a:r>
              <a:rPr lang="en-US" sz="2800" dirty="0" err="1"/>
              <a:t>între</a:t>
            </a:r>
            <a:r>
              <a:rPr lang="en-US" sz="2800" dirty="0"/>
              <a:t> </a:t>
            </a:r>
            <a:r>
              <a:rPr lang="en-US" sz="2800" dirty="0" err="1"/>
              <a:t>ele</a:t>
            </a:r>
            <a:r>
              <a:rPr lang="en-US" sz="2800" dirty="0"/>
              <a:t>;</a:t>
            </a:r>
          </a:p>
        </p:txBody>
      </p:sp>
      <p:pic>
        <p:nvPicPr>
          <p:cNvPr id="3" name="Picture 2">
            <a:extLst>
              <a:ext uri="{FF2B5EF4-FFF2-40B4-BE49-F238E27FC236}">
                <a16:creationId xmlns:a16="http://schemas.microsoft.com/office/drawing/2014/main" id="{C2639BB5-667F-8202-AD4C-B75A9C0F9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556" y="2752253"/>
            <a:ext cx="5157832" cy="3991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5" y="2752253"/>
            <a:ext cx="6625638" cy="3991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800" dirty="0" err="1"/>
              <a:t>Nivelul</a:t>
            </a:r>
            <a:r>
              <a:rPr lang="en-US" sz="2800" dirty="0"/>
              <a:t> transport </a:t>
            </a:r>
            <a:r>
              <a:rPr lang="en-US" sz="2800" dirty="0" err="1"/>
              <a:t>oferă</a:t>
            </a:r>
            <a:r>
              <a:rPr lang="en-US" sz="2800" dirty="0"/>
              <a:t> </a:t>
            </a:r>
            <a:r>
              <a:rPr lang="en-US" sz="2800" dirty="0" err="1"/>
              <a:t>servicii</a:t>
            </a:r>
            <a:r>
              <a:rPr lang="en-US" sz="2800" dirty="0"/>
              <a:t>, cum </a:t>
            </a:r>
            <a:r>
              <a:rPr lang="en-US" sz="2800" dirty="0" err="1"/>
              <a:t>ar</a:t>
            </a:r>
            <a:r>
              <a:rPr lang="en-US" sz="2800" dirty="0"/>
              <a:t> fi:</a:t>
            </a:r>
          </a:p>
          <a:p>
            <a:pPr marL="800100" lvl="1" indent="-342900">
              <a:buFont typeface="Courier New" panose="02070309020205020404" pitchFamily="49" charset="0"/>
              <a:buChar char="o"/>
            </a:pPr>
            <a:r>
              <a:rPr lang="en-US" sz="2600" dirty="0" err="1"/>
              <a:t>Suport</a:t>
            </a:r>
            <a:r>
              <a:rPr lang="en-US" sz="2600" dirty="0"/>
              <a:t> pentru </a:t>
            </a:r>
            <a:r>
              <a:rPr lang="en-US" sz="2600" dirty="0" err="1"/>
              <a:t>fluxul</a:t>
            </a:r>
            <a:r>
              <a:rPr lang="en-US" sz="2600" dirty="0"/>
              <a:t> de date </a:t>
            </a:r>
            <a:r>
              <a:rPr lang="en-US" sz="2600" dirty="0" err="1"/>
              <a:t>orientat</a:t>
            </a:r>
            <a:r>
              <a:rPr lang="en-US" sz="2600" dirty="0"/>
              <a:t> </a:t>
            </a:r>
            <a:r>
              <a:rPr lang="en-US" sz="2600" dirty="0" err="1"/>
              <a:t>spre</a:t>
            </a:r>
            <a:r>
              <a:rPr lang="en-US" sz="2600" dirty="0"/>
              <a:t> </a:t>
            </a:r>
            <a:r>
              <a:rPr lang="en-US" sz="2600" dirty="0" err="1"/>
              <a:t>conexiune</a:t>
            </a:r>
            <a:r>
              <a:rPr lang="en-US" sz="2600" dirty="0"/>
              <a:t>;</a:t>
            </a:r>
          </a:p>
          <a:p>
            <a:pPr marL="800100" lvl="1" indent="-342900">
              <a:buFont typeface="Courier New" panose="02070309020205020404" pitchFamily="49" charset="0"/>
              <a:buChar char="o"/>
            </a:pPr>
            <a:r>
              <a:rPr lang="en-US" sz="2600" dirty="0" err="1"/>
              <a:t>Fiabilitate</a:t>
            </a:r>
            <a:r>
              <a:rPr lang="en-US" sz="2600" dirty="0"/>
              <a:t>;</a:t>
            </a:r>
          </a:p>
          <a:p>
            <a:pPr marL="800100" lvl="1" indent="-342900">
              <a:buFont typeface="Courier New" panose="02070309020205020404" pitchFamily="49" charset="0"/>
              <a:buChar char="o"/>
            </a:pPr>
            <a:r>
              <a:rPr lang="en-US" sz="2600" dirty="0" err="1"/>
              <a:t>Controlul</a:t>
            </a:r>
            <a:r>
              <a:rPr lang="en-US" sz="2600" dirty="0"/>
              <a:t> </a:t>
            </a:r>
            <a:r>
              <a:rPr lang="en-US" sz="2600" dirty="0" err="1"/>
              <a:t>fluxului</a:t>
            </a:r>
            <a:r>
              <a:rPr lang="en-US" sz="2600" dirty="0"/>
              <a:t> de date;</a:t>
            </a:r>
          </a:p>
          <a:p>
            <a:pPr marL="800100" lvl="1" indent="-342900">
              <a:buFont typeface="Courier New" panose="02070309020205020404" pitchFamily="49" charset="0"/>
              <a:buChar char="o"/>
            </a:pPr>
            <a:r>
              <a:rPr lang="en-US" sz="2600" dirty="0" err="1"/>
              <a:t>Multiplexare</a:t>
            </a:r>
            <a:r>
              <a:rPr lang="en-US" sz="2800" dirty="0"/>
              <a:t>.</a:t>
            </a:r>
          </a:p>
        </p:txBody>
      </p:sp>
    </p:spTree>
    <p:extLst>
      <p:ext uri="{BB962C8B-B14F-4D97-AF65-F5344CB8AC3E}">
        <p14:creationId xmlns:p14="http://schemas.microsoft.com/office/powerpoint/2010/main" val="42352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Fiabilitatea</a:t>
            </a:r>
            <a:r>
              <a:rPr lang="en-US" dirty="0"/>
              <a:t> </a:t>
            </a:r>
            <a:r>
              <a:rPr lang="en-US" dirty="0" err="1"/>
              <a:t>comunicației</a:t>
            </a:r>
            <a:r>
              <a:rPr lang="en-US" dirty="0"/>
              <a:t> TCP:</a:t>
            </a:r>
            <a:br>
              <a:rPr lang="en-US" dirty="0"/>
            </a:br>
            <a:r>
              <a:rPr lang="en-US" dirty="0" err="1"/>
              <a:t>Pierderea</a:t>
            </a:r>
            <a:r>
              <a:rPr lang="en-US" dirty="0"/>
              <a:t> </a:t>
            </a:r>
            <a:r>
              <a:rPr lang="en-US" dirty="0" err="1"/>
              <a:t>și</a:t>
            </a:r>
            <a:r>
              <a:rPr lang="en-US" dirty="0"/>
              <a:t> </a:t>
            </a:r>
            <a:r>
              <a:rPr lang="en-US" dirty="0" err="1"/>
              <a:t>retransmiterea</a:t>
            </a:r>
            <a:r>
              <a:rPr lang="en-US" dirty="0"/>
              <a:t> </a:t>
            </a:r>
            <a:r>
              <a:rPr lang="en-US" dirty="0" err="1"/>
              <a:t>datelor</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774479"/>
            <a:ext cx="12096750" cy="5067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800" dirty="0"/>
              <a:t>TCP </a:t>
            </a:r>
            <a:r>
              <a:rPr lang="en-US" sz="2800" dirty="0" err="1"/>
              <a:t>oferă</a:t>
            </a:r>
            <a:r>
              <a:rPr lang="en-US" sz="2800" dirty="0"/>
              <a:t> </a:t>
            </a:r>
            <a:r>
              <a:rPr lang="en-US" sz="2800" dirty="0" err="1"/>
              <a:t>metode</a:t>
            </a:r>
            <a:r>
              <a:rPr lang="en-US" sz="2800" dirty="0"/>
              <a:t> de </a:t>
            </a:r>
            <a:r>
              <a:rPr lang="en-US" sz="2800" dirty="0" err="1"/>
              <a:t>gestionare</a:t>
            </a:r>
            <a:r>
              <a:rPr lang="en-US" sz="2800" dirty="0"/>
              <a:t> a </a:t>
            </a:r>
            <a:r>
              <a:rPr lang="en-US" sz="2800" dirty="0" err="1"/>
              <a:t>pierderilor</a:t>
            </a:r>
            <a:r>
              <a:rPr lang="en-US" sz="2800" dirty="0"/>
              <a:t> de </a:t>
            </a:r>
            <a:r>
              <a:rPr lang="en-US" sz="2800" dirty="0" err="1"/>
              <a:t>segmente</a:t>
            </a:r>
            <a:r>
              <a:rPr lang="en-US" sz="2800" dirty="0"/>
              <a:t>;</a:t>
            </a:r>
          </a:p>
          <a:p>
            <a:pPr algn="just"/>
            <a:r>
              <a:rPr lang="pt-BR" sz="2800" dirty="0"/>
              <a:t>Printre aceste metode se numără un mecanism de retransmitere a segmentelor pentru date neconfirmate</a:t>
            </a:r>
            <a:r>
              <a:rPr lang="ro-RO" sz="2800" dirty="0"/>
              <a:t>;</a:t>
            </a:r>
          </a:p>
          <a:p>
            <a:pPr algn="just"/>
            <a:r>
              <a:rPr lang="ro-RO" sz="2800" dirty="0"/>
              <a:t>Corectitudinea recepției datelor este verificată cu ajutorul sumelor CRC (Cyclic Redundancy Check) de control, care codifică datele utilizând polinoame generatoare cu coeficienți numere prime mari, asigurând divizibilitatea polinomului asociat ferestrei de mesaj transmise cu polinomul generator al sursei, destinația cunoscând acest polinom pentru a verifica divizibilitatea polinomului asociat mesajului recepționat cu generatorul sursei.</a:t>
            </a:r>
            <a:endParaRPr lang="en-US" sz="2800" dirty="0"/>
          </a:p>
        </p:txBody>
      </p:sp>
    </p:spTree>
    <p:extLst>
      <p:ext uri="{BB962C8B-B14F-4D97-AF65-F5344CB8AC3E}">
        <p14:creationId xmlns:p14="http://schemas.microsoft.com/office/powerpoint/2010/main" val="426818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a:t>Fiabilitatea comunicației TCP:</a:t>
            </a:r>
            <a:br>
              <a:rPr lang="it-IT" dirty="0"/>
            </a:br>
            <a:r>
              <a:rPr lang="it-IT" dirty="0"/>
              <a:t>Controlul congestiei</a:t>
            </a:r>
            <a:endParaRPr lang="en-US" dirty="0"/>
          </a:p>
        </p:txBody>
      </p:sp>
      <p:pic>
        <p:nvPicPr>
          <p:cNvPr id="3" name="Picture 2">
            <a:extLst>
              <a:ext uri="{FF2B5EF4-FFF2-40B4-BE49-F238E27FC236}">
                <a16:creationId xmlns:a16="http://schemas.microsoft.com/office/drawing/2014/main" id="{5E1E0D25-12AA-A26F-B4DD-1EF758CE7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044" y="3684328"/>
            <a:ext cx="3961956" cy="315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756371"/>
            <a:ext cx="12096750" cy="508566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err="1"/>
              <a:t>Congestia</a:t>
            </a:r>
            <a:r>
              <a:rPr lang="en-US" sz="2800" dirty="0"/>
              <a:t> </a:t>
            </a:r>
            <a:r>
              <a:rPr lang="en-US" sz="2800" dirty="0" err="1"/>
              <a:t>rețelei</a:t>
            </a:r>
            <a:r>
              <a:rPr lang="en-US" sz="2800" dirty="0"/>
              <a:t> are ca </a:t>
            </a:r>
            <a:r>
              <a:rPr lang="en-US" sz="2800" dirty="0" err="1"/>
              <a:t>rezultat</a:t>
            </a:r>
            <a:r>
              <a:rPr lang="en-US" sz="2800" dirty="0"/>
              <a:t>, de </a:t>
            </a:r>
            <a:r>
              <a:rPr lang="en-US" sz="2800" dirty="0" err="1"/>
              <a:t>obicei</a:t>
            </a:r>
            <a:r>
              <a:rPr lang="en-US" sz="2800" dirty="0"/>
              <a:t>, </a:t>
            </a:r>
            <a:r>
              <a:rPr lang="en-US" sz="2800" dirty="0" err="1"/>
              <a:t>pierderea</a:t>
            </a:r>
            <a:r>
              <a:rPr lang="en-US" sz="2800" dirty="0"/>
              <a:t> de </a:t>
            </a:r>
            <a:r>
              <a:rPr lang="en-US" sz="2800" dirty="0" err="1"/>
              <a:t>pachete</a:t>
            </a:r>
            <a:r>
              <a:rPr lang="en-US" sz="2800" dirty="0"/>
              <a:t>;</a:t>
            </a:r>
          </a:p>
          <a:p>
            <a:r>
              <a:rPr lang="en-US" sz="2800" dirty="0" err="1"/>
              <a:t>Segmentele</a:t>
            </a:r>
            <a:r>
              <a:rPr lang="en-US" sz="2800" dirty="0"/>
              <a:t> TCP </a:t>
            </a:r>
            <a:r>
              <a:rPr lang="en-US" sz="2800" dirty="0" err="1"/>
              <a:t>nelivrate</a:t>
            </a:r>
            <a:r>
              <a:rPr lang="en-US" sz="2800" dirty="0"/>
              <a:t> </a:t>
            </a:r>
            <a:r>
              <a:rPr lang="en-US" sz="2800" dirty="0" err="1"/>
              <a:t>declanșează</a:t>
            </a:r>
            <a:r>
              <a:rPr lang="en-US" sz="2800" dirty="0"/>
              <a:t> </a:t>
            </a:r>
            <a:r>
              <a:rPr lang="en-US" sz="2800" dirty="0" err="1"/>
              <a:t>retransmisia</a:t>
            </a:r>
            <a:r>
              <a:rPr lang="en-US" sz="2800" dirty="0"/>
              <a:t> </a:t>
            </a:r>
            <a:r>
              <a:rPr lang="en-US" sz="2800" dirty="0" err="1"/>
              <a:t>ceea</a:t>
            </a:r>
            <a:r>
              <a:rPr lang="en-US" sz="2800" dirty="0"/>
              <a:t> </a:t>
            </a:r>
            <a:r>
              <a:rPr lang="en-US" sz="2800" dirty="0" err="1"/>
              <a:t>ce</a:t>
            </a:r>
            <a:r>
              <a:rPr lang="en-US" sz="2800" dirty="0"/>
              <a:t> poate </a:t>
            </a:r>
            <a:r>
              <a:rPr lang="en-US" sz="2800" dirty="0" err="1"/>
              <a:t>înrăutăți</a:t>
            </a:r>
            <a:r>
              <a:rPr lang="en-US" sz="2800" dirty="0"/>
              <a:t> </a:t>
            </a:r>
            <a:r>
              <a:rPr lang="en-US" sz="2800" dirty="0" err="1"/>
              <a:t>congestia</a:t>
            </a:r>
            <a:r>
              <a:rPr lang="en-US" sz="2800" dirty="0"/>
              <a:t>;</a:t>
            </a:r>
          </a:p>
          <a:p>
            <a:r>
              <a:rPr lang="en-US" sz="2800" dirty="0" err="1"/>
              <a:t>Sursa</a:t>
            </a:r>
            <a:r>
              <a:rPr lang="en-US" sz="2800" dirty="0"/>
              <a:t> poate </a:t>
            </a:r>
            <a:r>
              <a:rPr lang="en-US" sz="2800" dirty="0" err="1"/>
              <a:t>estima</a:t>
            </a:r>
            <a:r>
              <a:rPr lang="en-US" sz="2800" dirty="0"/>
              <a:t> un </a:t>
            </a:r>
            <a:r>
              <a:rPr lang="en-US" sz="2800" dirty="0" err="1"/>
              <a:t>anumit</a:t>
            </a:r>
            <a:r>
              <a:rPr lang="en-US" sz="2800" dirty="0"/>
              <a:t> </a:t>
            </a:r>
            <a:r>
              <a:rPr lang="en-US" sz="2800" dirty="0" err="1"/>
              <a:t>nivel</a:t>
            </a:r>
            <a:r>
              <a:rPr lang="en-US" sz="2800" dirty="0"/>
              <a:t> de </a:t>
            </a:r>
            <a:r>
              <a:rPr lang="en-US" sz="2800" dirty="0" err="1"/>
              <a:t>congestie</a:t>
            </a:r>
            <a:r>
              <a:rPr lang="en-US" sz="2800" dirty="0"/>
              <a:t> a </a:t>
            </a:r>
            <a:r>
              <a:rPr lang="en-US" sz="2800" dirty="0" err="1"/>
              <a:t>rețelei</a:t>
            </a:r>
            <a:r>
              <a:rPr lang="en-US" sz="2800" dirty="0"/>
              <a:t> </a:t>
            </a:r>
            <a:r>
              <a:rPr lang="en-US" sz="2800" dirty="0" err="1"/>
              <a:t>analizând</a:t>
            </a:r>
            <a:r>
              <a:rPr lang="en-US" sz="2800" dirty="0"/>
              <a:t> rata la care </a:t>
            </a:r>
            <a:r>
              <a:rPr lang="en-US" sz="2800" dirty="0" err="1"/>
              <a:t>segmentele</a:t>
            </a:r>
            <a:r>
              <a:rPr lang="en-US" sz="2800" dirty="0"/>
              <a:t> TCP sunt </a:t>
            </a:r>
            <a:r>
              <a:rPr lang="en-US" sz="2800" dirty="0" err="1"/>
              <a:t>trimise</a:t>
            </a:r>
            <a:r>
              <a:rPr lang="en-US" sz="2800" dirty="0"/>
              <a:t> </a:t>
            </a:r>
            <a:r>
              <a:rPr lang="en-US" sz="2800" dirty="0" err="1"/>
              <a:t>dar</a:t>
            </a:r>
            <a:r>
              <a:rPr lang="en-US" sz="2800" dirty="0"/>
              <a:t> nu sunt </a:t>
            </a:r>
            <a:r>
              <a:rPr lang="en-US" sz="2800" dirty="0" err="1"/>
              <a:t>confirmate</a:t>
            </a:r>
            <a:r>
              <a:rPr lang="en-US" sz="2800" dirty="0"/>
              <a:t>;</a:t>
            </a:r>
          </a:p>
          <a:p>
            <a:r>
              <a:rPr lang="en-US" sz="2800" dirty="0" err="1"/>
              <a:t>Sursa</a:t>
            </a:r>
            <a:r>
              <a:rPr lang="en-US" sz="2800" dirty="0"/>
              <a:t> poate reduce </a:t>
            </a:r>
            <a:r>
              <a:rPr lang="en-US" sz="2800" dirty="0" err="1"/>
              <a:t>numărul</a:t>
            </a:r>
            <a:r>
              <a:rPr lang="en-US" sz="2800" dirty="0"/>
              <a:t> de </a:t>
            </a:r>
            <a:r>
              <a:rPr lang="en-US" sz="2800" dirty="0" err="1"/>
              <a:t>octeți</a:t>
            </a:r>
            <a:r>
              <a:rPr lang="en-US" sz="2800" dirty="0"/>
              <a:t> pe care </a:t>
            </a:r>
            <a:r>
              <a:rPr lang="en-US" sz="2800" dirty="0" err="1"/>
              <a:t>îi</a:t>
            </a:r>
            <a:r>
              <a:rPr lang="en-US" sz="2800" dirty="0"/>
              <a:t> </a:t>
            </a:r>
            <a:r>
              <a:rPr lang="en-US" sz="2800" dirty="0" err="1"/>
              <a:t>trimite</a:t>
            </a:r>
            <a:br>
              <a:rPr lang="en-US" sz="2800" dirty="0"/>
            </a:br>
            <a:r>
              <a:rPr lang="en-US" sz="2800" dirty="0" err="1"/>
              <a:t>înainte</a:t>
            </a:r>
            <a:r>
              <a:rPr lang="en-US" sz="2800" dirty="0"/>
              <a:t> de a </a:t>
            </a:r>
            <a:r>
              <a:rPr lang="en-US" sz="2800" dirty="0" err="1"/>
              <a:t>primi</a:t>
            </a:r>
            <a:r>
              <a:rPr lang="en-US" sz="2800" dirty="0"/>
              <a:t> o </a:t>
            </a:r>
            <a:r>
              <a:rPr lang="en-US" sz="2800" dirty="0" err="1"/>
              <a:t>confirmare</a:t>
            </a:r>
            <a:r>
              <a:rPr lang="en-US" sz="2800" dirty="0"/>
              <a:t> la </a:t>
            </a:r>
            <a:r>
              <a:rPr lang="en-US" sz="2800" dirty="0" err="1"/>
              <a:t>detectarea</a:t>
            </a:r>
            <a:r>
              <a:rPr lang="en-US" sz="2800" dirty="0"/>
              <a:t> </a:t>
            </a:r>
            <a:r>
              <a:rPr lang="en-US" sz="2800" dirty="0" err="1"/>
              <a:t>congestiei</a:t>
            </a:r>
            <a:r>
              <a:rPr lang="en-US" sz="2800" dirty="0"/>
              <a:t>;</a:t>
            </a:r>
          </a:p>
          <a:p>
            <a:r>
              <a:rPr lang="en-US" sz="2800" dirty="0" err="1"/>
              <a:t>Sursa</a:t>
            </a:r>
            <a:r>
              <a:rPr lang="en-US" sz="2800" dirty="0"/>
              <a:t> reduce </a:t>
            </a:r>
            <a:r>
              <a:rPr lang="en-US" sz="2800" dirty="0" err="1"/>
              <a:t>numărul</a:t>
            </a:r>
            <a:r>
              <a:rPr lang="en-US" sz="2800" dirty="0"/>
              <a:t> de </a:t>
            </a:r>
            <a:r>
              <a:rPr lang="en-US" sz="2800" dirty="0" err="1"/>
              <a:t>octeți</a:t>
            </a:r>
            <a:r>
              <a:rPr lang="en-US" sz="2800" dirty="0"/>
              <a:t> </a:t>
            </a:r>
            <a:r>
              <a:rPr lang="en-US" sz="2800" dirty="0" err="1"/>
              <a:t>neconfirmați</a:t>
            </a:r>
            <a:r>
              <a:rPr lang="en-US" sz="2800" dirty="0"/>
              <a:t> pe care</a:t>
            </a:r>
            <a:br>
              <a:rPr lang="en-US" sz="2800" dirty="0"/>
            </a:br>
            <a:r>
              <a:rPr lang="en-US" sz="2800" dirty="0" err="1"/>
              <a:t>îi</a:t>
            </a:r>
            <a:r>
              <a:rPr lang="en-US" sz="2800" dirty="0"/>
              <a:t> </a:t>
            </a:r>
            <a:r>
              <a:rPr lang="en-US" sz="2800" dirty="0" err="1"/>
              <a:t>trimite</a:t>
            </a:r>
            <a:r>
              <a:rPr lang="en-US" sz="2800" dirty="0"/>
              <a:t> </a:t>
            </a:r>
            <a:r>
              <a:rPr lang="en-US" sz="2800" dirty="0" err="1"/>
              <a:t>și</a:t>
            </a:r>
            <a:r>
              <a:rPr lang="en-US" sz="2800" dirty="0"/>
              <a:t> nu </a:t>
            </a:r>
            <a:r>
              <a:rPr lang="en-US" sz="2800" dirty="0" err="1"/>
              <a:t>dimensiunea</a:t>
            </a:r>
            <a:r>
              <a:rPr lang="en-US" sz="2800" dirty="0"/>
              <a:t> </a:t>
            </a:r>
            <a:r>
              <a:rPr lang="en-US" sz="2800" dirty="0" err="1"/>
              <a:t>ferestrei</a:t>
            </a:r>
            <a:r>
              <a:rPr lang="en-US" sz="2800" dirty="0"/>
              <a:t>, care </a:t>
            </a:r>
            <a:r>
              <a:rPr lang="en-US" sz="2800" dirty="0" err="1"/>
              <a:t>este</a:t>
            </a:r>
            <a:br>
              <a:rPr lang="en-US" sz="2800" dirty="0"/>
            </a:br>
            <a:r>
              <a:rPr lang="en-US" sz="2800" dirty="0" err="1"/>
              <a:t>determinată</a:t>
            </a:r>
            <a:r>
              <a:rPr lang="en-US" sz="2800" dirty="0"/>
              <a:t> de </a:t>
            </a:r>
            <a:r>
              <a:rPr lang="en-US" sz="2800" dirty="0" err="1"/>
              <a:t>destinație</a:t>
            </a:r>
            <a:r>
              <a:rPr lang="en-US" sz="2800" dirty="0"/>
              <a:t>;</a:t>
            </a:r>
          </a:p>
          <a:p>
            <a:r>
              <a:rPr lang="en-US" sz="2800" dirty="0" err="1"/>
              <a:t>Destinația</a:t>
            </a:r>
            <a:r>
              <a:rPr lang="en-US" sz="2800" dirty="0"/>
              <a:t> nu </a:t>
            </a:r>
            <a:r>
              <a:rPr lang="en-US" sz="2800" dirty="0" err="1"/>
              <a:t>este</a:t>
            </a:r>
            <a:r>
              <a:rPr lang="en-US" sz="2800" dirty="0"/>
              <a:t> de </a:t>
            </a:r>
            <a:r>
              <a:rPr lang="en-US" sz="2800" dirty="0" err="1"/>
              <a:t>obicei</a:t>
            </a:r>
            <a:r>
              <a:rPr lang="en-US" sz="2800" dirty="0"/>
              <a:t> </a:t>
            </a:r>
            <a:r>
              <a:rPr lang="en-US" sz="2800" dirty="0" err="1"/>
              <a:t>conștientă</a:t>
            </a:r>
            <a:r>
              <a:rPr lang="en-US" sz="2800" dirty="0"/>
              <a:t> de</a:t>
            </a:r>
            <a:br>
              <a:rPr lang="en-US" sz="2800" dirty="0"/>
            </a:br>
            <a:r>
              <a:rPr lang="en-US" sz="2800" dirty="0" err="1"/>
              <a:t>congestionarea</a:t>
            </a:r>
            <a:r>
              <a:rPr lang="en-US" sz="2800" dirty="0"/>
              <a:t> </a:t>
            </a:r>
            <a:r>
              <a:rPr lang="en-US" sz="2800" dirty="0" err="1"/>
              <a:t>rețelei</a:t>
            </a:r>
            <a:r>
              <a:rPr lang="en-US" sz="2800" dirty="0"/>
              <a:t> </a:t>
            </a:r>
            <a:r>
              <a:rPr lang="en-US" sz="2800" dirty="0" err="1"/>
              <a:t>și</a:t>
            </a:r>
            <a:r>
              <a:rPr lang="en-US" sz="2800" dirty="0"/>
              <a:t> nu </a:t>
            </a:r>
            <a:r>
              <a:rPr lang="en-US" sz="2800" dirty="0" err="1"/>
              <a:t>vede</a:t>
            </a:r>
            <a:r>
              <a:rPr lang="en-US" sz="2800" dirty="0"/>
              <a:t> </a:t>
            </a:r>
            <a:r>
              <a:rPr lang="en-US" sz="2800" dirty="0" err="1"/>
              <a:t>nevoia</a:t>
            </a:r>
            <a:r>
              <a:rPr lang="en-US" sz="2800" dirty="0"/>
              <a:t> </a:t>
            </a:r>
            <a:r>
              <a:rPr lang="en-US" sz="2800" dirty="0" err="1"/>
              <a:t>să</a:t>
            </a:r>
            <a:r>
              <a:rPr lang="en-US" sz="2800" dirty="0"/>
              <a:t> </a:t>
            </a:r>
            <a:r>
              <a:rPr lang="en-US" sz="2800" dirty="0" err="1"/>
              <a:t>sugereze</a:t>
            </a:r>
            <a:br>
              <a:rPr lang="en-US" sz="2800" dirty="0"/>
            </a:br>
            <a:r>
              <a:rPr lang="en-US" sz="2800" dirty="0"/>
              <a:t>o </a:t>
            </a:r>
            <a:r>
              <a:rPr lang="en-US" sz="2800" dirty="0" err="1"/>
              <a:t>nouă</a:t>
            </a:r>
            <a:r>
              <a:rPr lang="en-US" sz="2800" dirty="0"/>
              <a:t> </a:t>
            </a:r>
            <a:r>
              <a:rPr lang="en-US" sz="2800" dirty="0" err="1"/>
              <a:t>dimensiune</a:t>
            </a:r>
            <a:r>
              <a:rPr lang="en-US" sz="2800" dirty="0"/>
              <a:t> pentru </a:t>
            </a:r>
            <a:r>
              <a:rPr lang="en-US" sz="2800" dirty="0" err="1"/>
              <a:t>fereastră</a:t>
            </a:r>
            <a:r>
              <a:rPr lang="en-US" sz="2800" dirty="0"/>
              <a:t>. </a:t>
            </a:r>
          </a:p>
        </p:txBody>
      </p:sp>
    </p:spTree>
    <p:extLst>
      <p:ext uri="{BB962C8B-B14F-4D97-AF65-F5344CB8AC3E}">
        <p14:creationId xmlns:p14="http://schemas.microsoft.com/office/powerpoint/2010/main" val="361144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Aplicații</a:t>
            </a:r>
            <a:r>
              <a:rPr lang="en-US" dirty="0"/>
              <a:t> care </a:t>
            </a:r>
            <a:r>
              <a:rPr lang="en-US" dirty="0" err="1"/>
              <a:t>utilizează</a:t>
            </a:r>
            <a:r>
              <a:rPr lang="en-US" dirty="0"/>
              <a:t> TCP</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95250" y="1774479"/>
            <a:ext cx="4956584" cy="5067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800" dirty="0"/>
              <a:t>TCP </a:t>
            </a:r>
            <a:r>
              <a:rPr lang="ro-RO" sz="2800" dirty="0"/>
              <a:t>implementează toate serviciile</a:t>
            </a:r>
            <a:r>
              <a:rPr lang="en-US" sz="2800" dirty="0"/>
              <a:t> </a:t>
            </a:r>
            <a:r>
              <a:rPr lang="ro-RO" sz="2800" dirty="0"/>
              <a:t>nivelului </a:t>
            </a:r>
            <a:r>
              <a:rPr lang="en-US" sz="2800" dirty="0"/>
              <a:t>transport;</a:t>
            </a:r>
          </a:p>
          <a:p>
            <a:pPr marL="285750" indent="-285750"/>
            <a:r>
              <a:rPr lang="en-US" sz="2800" dirty="0" err="1"/>
              <a:t>Acest</a:t>
            </a:r>
            <a:r>
              <a:rPr lang="en-US" sz="2800" dirty="0"/>
              <a:t> </a:t>
            </a:r>
            <a:r>
              <a:rPr lang="ro-RO" sz="2800" dirty="0"/>
              <a:t>fapt</a:t>
            </a:r>
            <a:r>
              <a:rPr lang="en-US" sz="2800" dirty="0"/>
              <a:t> </a:t>
            </a:r>
            <a:r>
              <a:rPr lang="ro-RO" sz="2800" dirty="0"/>
              <a:t>degrevează</a:t>
            </a:r>
            <a:r>
              <a:rPr lang="en-US" sz="2800" dirty="0"/>
              <a:t> </a:t>
            </a:r>
            <a:r>
              <a:rPr lang="en-US" sz="2800" dirty="0" err="1"/>
              <a:t>aplicația</a:t>
            </a:r>
            <a:r>
              <a:rPr lang="en-US" sz="2800" dirty="0"/>
              <a:t> de </a:t>
            </a:r>
            <a:r>
              <a:rPr lang="ro-RO" sz="2800" dirty="0"/>
              <a:t>nevoia de </a:t>
            </a:r>
            <a:r>
              <a:rPr lang="en-US" sz="2800" dirty="0"/>
              <a:t>a gestion</a:t>
            </a:r>
            <a:r>
              <a:rPr lang="ro-RO" sz="2800" dirty="0"/>
              <a:t>a</a:t>
            </a:r>
            <a:r>
              <a:rPr lang="en-US" sz="2800" dirty="0"/>
              <a:t> </a:t>
            </a:r>
            <a:r>
              <a:rPr lang="en-US" sz="2800" dirty="0" err="1"/>
              <a:t>oricare</a:t>
            </a:r>
            <a:r>
              <a:rPr lang="en-US" sz="2800" dirty="0"/>
              <a:t> </a:t>
            </a:r>
            <a:r>
              <a:rPr lang="en-US" sz="2800" dirty="0" err="1"/>
              <a:t>dintre</a:t>
            </a:r>
            <a:r>
              <a:rPr lang="en-US" sz="2800" dirty="0"/>
              <a:t> </a:t>
            </a:r>
            <a:r>
              <a:rPr lang="en-US" sz="2800" dirty="0" err="1"/>
              <a:t>aceste</a:t>
            </a:r>
            <a:r>
              <a:rPr lang="en-US" sz="2800" dirty="0"/>
              <a:t> </a:t>
            </a:r>
            <a:r>
              <a:rPr lang="ro-RO" sz="2800" dirty="0"/>
              <a:t>servicii</a:t>
            </a:r>
            <a:r>
              <a:rPr lang="en-US" sz="2800" dirty="0"/>
              <a:t>;</a:t>
            </a:r>
          </a:p>
          <a:p>
            <a:pPr marL="285750" indent="-285750"/>
            <a:r>
              <a:rPr lang="en-US" sz="2800" dirty="0" err="1"/>
              <a:t>Aplicațiile</a:t>
            </a:r>
            <a:r>
              <a:rPr lang="en-US" sz="2800" dirty="0"/>
              <a:t> pot </a:t>
            </a:r>
            <a:r>
              <a:rPr lang="en-US" sz="2800" dirty="0" err="1"/>
              <a:t>trimite</a:t>
            </a:r>
            <a:r>
              <a:rPr lang="en-US" sz="2800" dirty="0"/>
              <a:t> </a:t>
            </a:r>
            <a:r>
              <a:rPr lang="en-US" sz="2800" dirty="0" err="1"/>
              <a:t>pur</a:t>
            </a:r>
            <a:r>
              <a:rPr lang="en-US" sz="2800" dirty="0"/>
              <a:t> </a:t>
            </a:r>
            <a:r>
              <a:rPr lang="en-US" sz="2800" dirty="0" err="1"/>
              <a:t>și</a:t>
            </a:r>
            <a:r>
              <a:rPr lang="en-US" sz="2800" dirty="0"/>
              <a:t> </a:t>
            </a:r>
            <a:r>
              <a:rPr lang="en-US" sz="2800" dirty="0" err="1"/>
              <a:t>simplu</a:t>
            </a:r>
            <a:r>
              <a:rPr lang="en-US" sz="2800" dirty="0"/>
              <a:t> </a:t>
            </a:r>
            <a:r>
              <a:rPr lang="en-US" sz="2800" dirty="0" err="1"/>
              <a:t>fluxul</a:t>
            </a:r>
            <a:r>
              <a:rPr lang="en-US" sz="2800" dirty="0"/>
              <a:t> de date </a:t>
            </a:r>
            <a:r>
              <a:rPr lang="en-US" sz="2800" dirty="0" err="1"/>
              <a:t>către</a:t>
            </a:r>
            <a:r>
              <a:rPr lang="en-US" sz="2800" dirty="0"/>
              <a:t> </a:t>
            </a:r>
            <a:r>
              <a:rPr lang="ro-RO" sz="2800" dirty="0"/>
              <a:t>nivelul</a:t>
            </a:r>
            <a:r>
              <a:rPr lang="en-US" sz="2800" dirty="0"/>
              <a:t> transport </a:t>
            </a:r>
            <a:r>
              <a:rPr lang="ro-RO" sz="2800" dirty="0"/>
              <a:t>utilizând</a:t>
            </a:r>
            <a:r>
              <a:rPr lang="en-US" sz="2800" dirty="0"/>
              <a:t> </a:t>
            </a:r>
            <a:r>
              <a:rPr lang="en-US" sz="2800" dirty="0" err="1"/>
              <a:t>serviciile</a:t>
            </a:r>
            <a:r>
              <a:rPr lang="en-US" sz="2800" dirty="0"/>
              <a:t> TCP.</a:t>
            </a:r>
          </a:p>
        </p:txBody>
      </p:sp>
      <p:pic>
        <p:nvPicPr>
          <p:cNvPr id="3" name="Picture 2">
            <a:extLst>
              <a:ext uri="{FF2B5EF4-FFF2-40B4-BE49-F238E27FC236}">
                <a16:creationId xmlns:a16="http://schemas.microsoft.com/office/drawing/2014/main" id="{D4952318-76B3-8E33-3F20-DD88BC284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031" y="2514856"/>
            <a:ext cx="4643605" cy="3311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6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 Datagram Protocol</a:t>
            </a:r>
          </a:p>
        </p:txBody>
      </p:sp>
      <p:pic>
        <p:nvPicPr>
          <p:cNvPr id="4" name="Picture 4">
            <a:extLst>
              <a:ext uri="{FF2B5EF4-FFF2-40B4-BE49-F238E27FC236}">
                <a16:creationId xmlns:a16="http://schemas.microsoft.com/office/drawing/2014/main" id="{8A9F5C3B-CAD9-7286-B925-61ED89033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0149" y="3875499"/>
            <a:ext cx="4821851" cy="2948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CD1B5F19-832E-BD16-05B6-C56E37E28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07374"/>
            <a:ext cx="4175759" cy="251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2">
            <a:extLst>
              <a:ext uri="{FF2B5EF4-FFF2-40B4-BE49-F238E27FC236}">
                <a16:creationId xmlns:a16="http://schemas.microsoft.com/office/drawing/2014/main" id="{812B85C8-416D-08F0-D18F-3D8901A3794D}"/>
              </a:ext>
            </a:extLst>
          </p:cNvPr>
          <p:cNvSpPr txBox="1">
            <a:spLocks/>
          </p:cNvSpPr>
          <p:nvPr/>
        </p:nvSpPr>
        <p:spPr>
          <a:xfrm>
            <a:off x="4175759" y="1753386"/>
            <a:ext cx="8016241" cy="227211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5792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90000"/>
              </a:lnSpc>
              <a:spcBef>
                <a:spcPts val="1000"/>
              </a:spcBef>
              <a:buClr>
                <a:srgbClr val="493B93"/>
              </a:buClr>
              <a:buSzPct val="90000"/>
              <a:buFont typeface="Arial" pitchFamily="34" charset="0"/>
              <a:buChar char="•"/>
            </a:pPr>
            <a:r>
              <a:rPr lang="en-US" sz="2600" dirty="0" err="1">
                <a:solidFill>
                  <a:schemeClr val="tx1"/>
                </a:solidFill>
              </a:rPr>
              <a:t>Unele</a:t>
            </a:r>
            <a:r>
              <a:rPr lang="en-US" sz="2600" dirty="0">
                <a:solidFill>
                  <a:schemeClr val="tx1"/>
                </a:solidFill>
              </a:rPr>
              <a:t> </a:t>
            </a:r>
            <a:r>
              <a:rPr lang="en-US" sz="2600" dirty="0" err="1">
                <a:solidFill>
                  <a:schemeClr val="tx1"/>
                </a:solidFill>
              </a:rPr>
              <a:t>aplicații</a:t>
            </a:r>
            <a:r>
              <a:rPr lang="en-US" sz="2600" dirty="0">
                <a:solidFill>
                  <a:schemeClr val="tx1"/>
                </a:solidFill>
              </a:rPr>
              <a:t> </a:t>
            </a:r>
            <a:r>
              <a:rPr lang="ro-RO" sz="2600" dirty="0">
                <a:solidFill>
                  <a:schemeClr val="tx1"/>
                </a:solidFill>
              </a:rPr>
              <a:t>pot renunța la</a:t>
            </a:r>
            <a:r>
              <a:rPr lang="en-US" sz="2600" dirty="0">
                <a:solidFill>
                  <a:schemeClr val="tx1"/>
                </a:solidFill>
              </a:rPr>
              <a:t> </a:t>
            </a:r>
            <a:r>
              <a:rPr lang="en-US" sz="2600" dirty="0" err="1">
                <a:solidFill>
                  <a:schemeClr val="tx1"/>
                </a:solidFill>
              </a:rPr>
              <a:t>fiabilitate</a:t>
            </a:r>
            <a:r>
              <a:rPr lang="ro-RO" sz="2600" dirty="0">
                <a:solidFill>
                  <a:schemeClr val="tx1"/>
                </a:solidFill>
              </a:rPr>
              <a:t>a comunicației pentru că</a:t>
            </a:r>
            <a:r>
              <a:rPr lang="en-US" sz="2600" dirty="0">
                <a:solidFill>
                  <a:schemeClr val="tx1"/>
                </a:solidFill>
              </a:rPr>
              <a:t> </a:t>
            </a:r>
            <a:r>
              <a:rPr lang="en-US" sz="2600" dirty="0" err="1">
                <a:solidFill>
                  <a:schemeClr val="tx1"/>
                </a:solidFill>
              </a:rPr>
              <a:t>implică</a:t>
            </a:r>
            <a:r>
              <a:rPr lang="en-US" sz="2600" dirty="0">
                <a:solidFill>
                  <a:schemeClr val="tx1"/>
                </a:solidFill>
              </a:rPr>
              <a:t> </a:t>
            </a:r>
            <a:r>
              <a:rPr lang="en-US" sz="2600" dirty="0" err="1">
                <a:solidFill>
                  <a:schemeClr val="tx1"/>
                </a:solidFill>
              </a:rPr>
              <a:t>cheltuieli</a:t>
            </a:r>
            <a:r>
              <a:rPr lang="en-US" sz="2600" dirty="0">
                <a:solidFill>
                  <a:schemeClr val="tx1"/>
                </a:solidFill>
              </a:rPr>
              <a:t> </a:t>
            </a:r>
            <a:r>
              <a:rPr lang="en-US" sz="2600" dirty="0" err="1">
                <a:solidFill>
                  <a:schemeClr val="tx1"/>
                </a:solidFill>
              </a:rPr>
              <a:t>suplimentare</a:t>
            </a:r>
            <a:r>
              <a:rPr lang="en-US" sz="2600" dirty="0">
                <a:solidFill>
                  <a:schemeClr val="tx1"/>
                </a:solidFill>
              </a:rPr>
              <a:t> </a:t>
            </a:r>
            <a:r>
              <a:rPr lang="en-US" sz="2600" dirty="0" err="1">
                <a:solidFill>
                  <a:schemeClr val="tx1"/>
                </a:solidFill>
              </a:rPr>
              <a:t>și</a:t>
            </a:r>
            <a:r>
              <a:rPr lang="en-US" sz="2600" dirty="0">
                <a:solidFill>
                  <a:schemeClr val="tx1"/>
                </a:solidFill>
              </a:rPr>
              <a:t> </a:t>
            </a:r>
            <a:r>
              <a:rPr lang="en-US" sz="2600" dirty="0" err="1">
                <a:solidFill>
                  <a:schemeClr val="tx1"/>
                </a:solidFill>
              </a:rPr>
              <a:t>posibile</a:t>
            </a:r>
            <a:r>
              <a:rPr lang="en-US" sz="2600" dirty="0">
                <a:solidFill>
                  <a:schemeClr val="tx1"/>
                </a:solidFill>
              </a:rPr>
              <a:t> </a:t>
            </a:r>
            <a:r>
              <a:rPr lang="en-US" sz="2600" dirty="0" err="1">
                <a:solidFill>
                  <a:schemeClr val="tx1"/>
                </a:solidFill>
              </a:rPr>
              <a:t>întârzieri</a:t>
            </a:r>
            <a:r>
              <a:rPr lang="en-US" sz="2600" dirty="0">
                <a:solidFill>
                  <a:schemeClr val="tx1"/>
                </a:solidFill>
              </a:rPr>
              <a:t> </a:t>
            </a:r>
            <a:r>
              <a:rPr lang="en-US" sz="2600" dirty="0" err="1">
                <a:solidFill>
                  <a:schemeClr val="tx1"/>
                </a:solidFill>
              </a:rPr>
              <a:t>în</a:t>
            </a:r>
            <a:r>
              <a:rPr lang="en-US" sz="2600" dirty="0">
                <a:solidFill>
                  <a:schemeClr val="tx1"/>
                </a:solidFill>
              </a:rPr>
              <a:t> </a:t>
            </a:r>
            <a:r>
              <a:rPr lang="en-US" sz="2600" dirty="0" err="1">
                <a:solidFill>
                  <a:schemeClr val="tx1"/>
                </a:solidFill>
              </a:rPr>
              <a:t>transmisie</a:t>
            </a:r>
            <a:r>
              <a:rPr lang="en-US" sz="2600" dirty="0">
                <a:solidFill>
                  <a:schemeClr val="tx1"/>
                </a:solidFill>
              </a:rPr>
              <a:t>;</a:t>
            </a:r>
          </a:p>
          <a:p>
            <a:pPr marL="285750" indent="-285750">
              <a:lnSpc>
                <a:spcPct val="90000"/>
              </a:lnSpc>
              <a:spcBef>
                <a:spcPts val="1000"/>
              </a:spcBef>
              <a:buClr>
                <a:srgbClr val="493B93"/>
              </a:buClr>
              <a:buSzPct val="90000"/>
              <a:buFont typeface="Arial" pitchFamily="34" charset="0"/>
              <a:buChar char="•"/>
            </a:pPr>
            <a:r>
              <a:rPr lang="en-US" sz="2600" dirty="0">
                <a:solidFill>
                  <a:schemeClr val="tx1"/>
                </a:solidFill>
                <a:latin typeface="+mn-lt"/>
              </a:rPr>
              <a:t>UDP </a:t>
            </a:r>
            <a:r>
              <a:rPr lang="en-US" sz="2600" dirty="0" err="1">
                <a:solidFill>
                  <a:schemeClr val="tx1"/>
                </a:solidFill>
                <a:latin typeface="+mn-lt"/>
              </a:rPr>
              <a:t>furnizează</a:t>
            </a:r>
            <a:r>
              <a:rPr lang="en-US" sz="2600" dirty="0">
                <a:solidFill>
                  <a:schemeClr val="tx1"/>
                </a:solidFill>
                <a:latin typeface="+mn-lt"/>
              </a:rPr>
              <a:t> </a:t>
            </a:r>
            <a:r>
              <a:rPr lang="en-US" sz="2600" dirty="0" err="1">
                <a:solidFill>
                  <a:schemeClr val="tx1"/>
                </a:solidFill>
                <a:latin typeface="+mn-lt"/>
              </a:rPr>
              <a:t>funcțiile</a:t>
            </a:r>
            <a:r>
              <a:rPr lang="en-US" sz="2600" dirty="0">
                <a:solidFill>
                  <a:schemeClr val="tx1"/>
                </a:solidFill>
                <a:latin typeface="+mn-lt"/>
              </a:rPr>
              <a:t> de </a:t>
            </a:r>
            <a:r>
              <a:rPr lang="en-US" sz="2600" dirty="0" err="1">
                <a:solidFill>
                  <a:schemeClr val="tx1"/>
                </a:solidFill>
                <a:latin typeface="+mn-lt"/>
              </a:rPr>
              <a:t>bază</a:t>
            </a:r>
            <a:r>
              <a:rPr lang="en-US" sz="2600" dirty="0">
                <a:solidFill>
                  <a:schemeClr val="tx1"/>
                </a:solidFill>
                <a:latin typeface="+mn-lt"/>
              </a:rPr>
              <a:t> pentru </a:t>
            </a:r>
            <a:r>
              <a:rPr lang="en-US" sz="2600" dirty="0" err="1">
                <a:solidFill>
                  <a:schemeClr val="tx1"/>
                </a:solidFill>
                <a:latin typeface="+mn-lt"/>
              </a:rPr>
              <a:t>livrarea</a:t>
            </a:r>
            <a:r>
              <a:rPr lang="en-US" sz="2600" dirty="0">
                <a:solidFill>
                  <a:schemeClr val="tx1"/>
                </a:solidFill>
                <a:latin typeface="+mn-lt"/>
              </a:rPr>
              <a:t> </a:t>
            </a:r>
            <a:r>
              <a:rPr lang="en-US" sz="2600" dirty="0" err="1">
                <a:solidFill>
                  <a:schemeClr val="tx1"/>
                </a:solidFill>
                <a:latin typeface="+mn-lt"/>
              </a:rPr>
              <a:t>segmentelor</a:t>
            </a:r>
            <a:r>
              <a:rPr lang="en-US" sz="2600" dirty="0">
                <a:solidFill>
                  <a:schemeClr val="tx1"/>
                </a:solidFill>
                <a:latin typeface="+mn-lt"/>
              </a:rPr>
              <a:t> de date </a:t>
            </a:r>
            <a:r>
              <a:rPr lang="en-US" sz="2600" dirty="0" err="1">
                <a:solidFill>
                  <a:schemeClr val="tx1"/>
                </a:solidFill>
                <a:latin typeface="+mn-lt"/>
              </a:rPr>
              <a:t>între</a:t>
            </a:r>
            <a:r>
              <a:rPr lang="en-US" sz="2600" dirty="0">
                <a:solidFill>
                  <a:schemeClr val="tx1"/>
                </a:solidFill>
                <a:latin typeface="+mn-lt"/>
              </a:rPr>
              <a:t> </a:t>
            </a:r>
            <a:r>
              <a:rPr lang="en-US" sz="2600" dirty="0" err="1">
                <a:solidFill>
                  <a:schemeClr val="tx1"/>
                </a:solidFill>
                <a:latin typeface="+mn-lt"/>
              </a:rPr>
              <a:t>aplicațiile</a:t>
            </a:r>
            <a:r>
              <a:rPr lang="en-US" sz="2600" dirty="0">
                <a:solidFill>
                  <a:schemeClr val="tx1"/>
                </a:solidFill>
                <a:latin typeface="+mn-lt"/>
              </a:rPr>
              <a:t> cu foarte </a:t>
            </a:r>
            <a:r>
              <a:rPr lang="en-US" sz="2600" dirty="0" err="1">
                <a:solidFill>
                  <a:schemeClr val="tx1"/>
                </a:solidFill>
                <a:latin typeface="+mn-lt"/>
              </a:rPr>
              <a:t>puține</a:t>
            </a:r>
            <a:r>
              <a:rPr lang="en-US" sz="2600" dirty="0">
                <a:solidFill>
                  <a:schemeClr val="tx1"/>
                </a:solidFill>
                <a:latin typeface="+mn-lt"/>
              </a:rPr>
              <a:t> </a:t>
            </a:r>
            <a:r>
              <a:rPr lang="ro-RO" sz="2600" dirty="0">
                <a:solidFill>
                  <a:schemeClr val="tx1"/>
                </a:solidFill>
                <a:latin typeface="+mn-lt"/>
              </a:rPr>
              <a:t>operații suplimentare de</a:t>
            </a:r>
            <a:r>
              <a:rPr lang="en-US" sz="2600" dirty="0">
                <a:solidFill>
                  <a:schemeClr val="tx1"/>
                </a:solidFill>
                <a:latin typeface="+mn-lt"/>
              </a:rPr>
              <a:t> </a:t>
            </a:r>
            <a:r>
              <a:rPr lang="en-US" sz="2600" dirty="0" err="1">
                <a:solidFill>
                  <a:schemeClr val="tx1"/>
                </a:solidFill>
                <a:latin typeface="+mn-lt"/>
              </a:rPr>
              <a:t>verificare</a:t>
            </a:r>
            <a:r>
              <a:rPr lang="ro-RO" sz="2600" dirty="0">
                <a:solidFill>
                  <a:schemeClr val="tx1"/>
                </a:solidFill>
                <a:latin typeface="+mn-lt"/>
              </a:rPr>
              <a:t> </a:t>
            </a:r>
            <a:r>
              <a:rPr lang="en-US" sz="2600" dirty="0">
                <a:solidFill>
                  <a:schemeClr val="tx1"/>
                </a:solidFill>
                <a:latin typeface="+mn-lt"/>
              </a:rPr>
              <a:t>a </a:t>
            </a:r>
            <a:r>
              <a:rPr lang="en-US" sz="2600" dirty="0" err="1">
                <a:solidFill>
                  <a:schemeClr val="tx1"/>
                </a:solidFill>
                <a:latin typeface="+mn-lt"/>
              </a:rPr>
              <a:t>datelor</a:t>
            </a:r>
            <a:r>
              <a:rPr lang="en-US" sz="2600" dirty="0">
                <a:solidFill>
                  <a:schemeClr val="tx1"/>
                </a:solidFill>
              </a:rPr>
              <a:t>;</a:t>
            </a:r>
            <a:endParaRPr lang="en-US" sz="2600" dirty="0">
              <a:solidFill>
                <a:schemeClr val="tx1"/>
              </a:solidFill>
              <a:latin typeface="+mn-lt"/>
            </a:endParaRPr>
          </a:p>
        </p:txBody>
      </p:sp>
      <p:sp>
        <p:nvSpPr>
          <p:cNvPr id="8" name="Text Placeholder 2">
            <a:extLst>
              <a:ext uri="{FF2B5EF4-FFF2-40B4-BE49-F238E27FC236}">
                <a16:creationId xmlns:a16="http://schemas.microsoft.com/office/drawing/2014/main" id="{516DD5FD-179B-F1F8-A981-7E00EA3488C0}"/>
              </a:ext>
            </a:extLst>
          </p:cNvPr>
          <p:cNvSpPr txBox="1">
            <a:spLocks/>
          </p:cNvSpPr>
          <p:nvPr/>
        </p:nvSpPr>
        <p:spPr>
          <a:xfrm>
            <a:off x="-1" y="4191352"/>
            <a:ext cx="7370149" cy="2634360"/>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0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90000"/>
              </a:lnSpc>
              <a:spcBef>
                <a:spcPts val="1000"/>
              </a:spcBef>
            </a:pPr>
            <a:r>
              <a:rPr lang="en-US" sz="2600" dirty="0" err="1">
                <a:solidFill>
                  <a:schemeClr val="tx1"/>
                </a:solidFill>
                <a:latin typeface="+mn-lt"/>
              </a:rPr>
              <a:t>Dacă</a:t>
            </a:r>
            <a:r>
              <a:rPr lang="en-US" sz="2600" dirty="0">
                <a:solidFill>
                  <a:schemeClr val="tx1"/>
                </a:solidFill>
                <a:latin typeface="+mn-lt"/>
              </a:rPr>
              <a:t> nu </a:t>
            </a:r>
            <a:r>
              <a:rPr lang="en-US" sz="2600" dirty="0" err="1">
                <a:solidFill>
                  <a:schemeClr val="tx1"/>
                </a:solidFill>
                <a:latin typeface="+mn-lt"/>
              </a:rPr>
              <a:t>este</a:t>
            </a:r>
            <a:r>
              <a:rPr lang="en-US" sz="2600" dirty="0">
                <a:solidFill>
                  <a:schemeClr val="tx1"/>
                </a:solidFill>
                <a:latin typeface="+mn-lt"/>
              </a:rPr>
              <a:t> </a:t>
            </a:r>
            <a:r>
              <a:rPr lang="en-US" sz="2600" dirty="0" err="1">
                <a:solidFill>
                  <a:schemeClr val="tx1"/>
                </a:solidFill>
                <a:latin typeface="+mn-lt"/>
              </a:rPr>
              <a:t>necesară</a:t>
            </a:r>
            <a:r>
              <a:rPr lang="en-US" sz="2600" dirty="0">
                <a:solidFill>
                  <a:schemeClr val="tx1"/>
                </a:solidFill>
                <a:latin typeface="+mn-lt"/>
              </a:rPr>
              <a:t> </a:t>
            </a:r>
            <a:r>
              <a:rPr lang="en-US" sz="2600" dirty="0" err="1">
                <a:solidFill>
                  <a:schemeClr val="tx1"/>
                </a:solidFill>
                <a:latin typeface="+mn-lt"/>
              </a:rPr>
              <a:t>fiabilitatea</a:t>
            </a:r>
            <a:r>
              <a:rPr lang="en-US" sz="2600" dirty="0">
                <a:solidFill>
                  <a:schemeClr val="tx1"/>
                </a:solidFill>
                <a:latin typeface="+mn-lt"/>
              </a:rPr>
              <a:t>, UDP-</a:t>
            </a:r>
            <a:r>
              <a:rPr lang="en-US" sz="2600" dirty="0" err="1">
                <a:solidFill>
                  <a:schemeClr val="tx1"/>
                </a:solidFill>
                <a:latin typeface="+mn-lt"/>
              </a:rPr>
              <a:t>ul</a:t>
            </a:r>
            <a:r>
              <a:rPr lang="en-US" sz="2600" dirty="0">
                <a:solidFill>
                  <a:schemeClr val="tx1"/>
                </a:solidFill>
                <a:latin typeface="+mn-lt"/>
              </a:rPr>
              <a:t> </a:t>
            </a:r>
            <a:r>
              <a:rPr lang="en-US" sz="2600" dirty="0" err="1">
                <a:solidFill>
                  <a:schemeClr val="tx1"/>
                </a:solidFill>
                <a:latin typeface="+mn-lt"/>
              </a:rPr>
              <a:t>este</a:t>
            </a:r>
            <a:r>
              <a:rPr lang="en-US" sz="2600" dirty="0">
                <a:solidFill>
                  <a:schemeClr val="tx1"/>
                </a:solidFill>
                <a:latin typeface="+mn-lt"/>
              </a:rPr>
              <a:t> un protocol de transport </a:t>
            </a:r>
            <a:r>
              <a:rPr lang="en-US" sz="2600" dirty="0" err="1">
                <a:solidFill>
                  <a:schemeClr val="tx1"/>
                </a:solidFill>
                <a:latin typeface="+mn-lt"/>
              </a:rPr>
              <a:t>mai</a:t>
            </a:r>
            <a:r>
              <a:rPr lang="en-US" sz="2600" dirty="0">
                <a:solidFill>
                  <a:schemeClr val="tx1"/>
                </a:solidFill>
                <a:latin typeface="+mn-lt"/>
              </a:rPr>
              <a:t> bun </a:t>
            </a:r>
            <a:r>
              <a:rPr lang="en-US" sz="2600" dirty="0" err="1">
                <a:solidFill>
                  <a:schemeClr val="tx1"/>
                </a:solidFill>
                <a:latin typeface="+mn-lt"/>
              </a:rPr>
              <a:t>decât</a:t>
            </a:r>
            <a:r>
              <a:rPr lang="en-US" sz="2600" dirty="0">
                <a:solidFill>
                  <a:schemeClr val="tx1"/>
                </a:solidFill>
                <a:latin typeface="+mn-lt"/>
              </a:rPr>
              <a:t> TCP-</a:t>
            </a:r>
            <a:r>
              <a:rPr lang="en-US" sz="2600" dirty="0" err="1">
                <a:solidFill>
                  <a:schemeClr val="tx1"/>
                </a:solidFill>
                <a:latin typeface="+mn-lt"/>
              </a:rPr>
              <a:t>ul</a:t>
            </a:r>
            <a:r>
              <a:rPr lang="en-US" sz="2600" dirty="0">
                <a:solidFill>
                  <a:schemeClr val="tx1"/>
                </a:solidFill>
                <a:latin typeface="+mn-lt"/>
              </a:rPr>
              <a:t>;</a:t>
            </a:r>
          </a:p>
          <a:p>
            <a:pPr marL="285750" indent="-285750">
              <a:lnSpc>
                <a:spcPct val="90000"/>
              </a:lnSpc>
              <a:spcBef>
                <a:spcPts val="1000"/>
              </a:spcBef>
            </a:pPr>
            <a:r>
              <a:rPr lang="en-US" sz="2600" dirty="0">
                <a:solidFill>
                  <a:schemeClr val="tx1"/>
                </a:solidFill>
                <a:latin typeface="+mn-lt"/>
              </a:rPr>
              <a:t>UDP </a:t>
            </a:r>
            <a:r>
              <a:rPr lang="en-US" sz="2600" dirty="0" err="1">
                <a:solidFill>
                  <a:schemeClr val="tx1"/>
                </a:solidFill>
                <a:latin typeface="+mn-lt"/>
              </a:rPr>
              <a:t>furnizează</a:t>
            </a:r>
            <a:r>
              <a:rPr lang="en-US" sz="2600" dirty="0">
                <a:solidFill>
                  <a:schemeClr val="tx1"/>
                </a:solidFill>
                <a:latin typeface="+mn-lt"/>
              </a:rPr>
              <a:t> </a:t>
            </a:r>
            <a:r>
              <a:rPr lang="en-US" sz="2600" dirty="0" err="1">
                <a:solidFill>
                  <a:schemeClr val="tx1"/>
                </a:solidFill>
                <a:latin typeface="+mn-lt"/>
              </a:rPr>
              <a:t>funcțiile</a:t>
            </a:r>
            <a:r>
              <a:rPr lang="en-US" sz="2600" dirty="0">
                <a:solidFill>
                  <a:schemeClr val="tx1"/>
                </a:solidFill>
                <a:latin typeface="+mn-lt"/>
              </a:rPr>
              <a:t> de </a:t>
            </a:r>
            <a:r>
              <a:rPr lang="en-US" sz="2600" dirty="0" err="1">
                <a:solidFill>
                  <a:schemeClr val="tx1"/>
                </a:solidFill>
                <a:latin typeface="+mn-lt"/>
              </a:rPr>
              <a:t>bază</a:t>
            </a:r>
            <a:r>
              <a:rPr lang="en-US" sz="2600" dirty="0">
                <a:solidFill>
                  <a:schemeClr val="tx1"/>
                </a:solidFill>
                <a:latin typeface="+mn-lt"/>
              </a:rPr>
              <a:t> pentru </a:t>
            </a:r>
            <a:r>
              <a:rPr lang="en-US" sz="2600" dirty="0" err="1">
                <a:solidFill>
                  <a:schemeClr val="tx1"/>
                </a:solidFill>
                <a:latin typeface="+mn-lt"/>
              </a:rPr>
              <a:t>livrarea</a:t>
            </a:r>
            <a:r>
              <a:rPr lang="en-US" sz="2600" dirty="0">
                <a:solidFill>
                  <a:schemeClr val="tx1"/>
                </a:solidFill>
                <a:latin typeface="+mn-lt"/>
              </a:rPr>
              <a:t> </a:t>
            </a:r>
            <a:r>
              <a:rPr lang="en-US" sz="2600" dirty="0" err="1">
                <a:solidFill>
                  <a:schemeClr val="tx1"/>
                </a:solidFill>
                <a:latin typeface="+mn-lt"/>
              </a:rPr>
              <a:t>segmentelor</a:t>
            </a:r>
            <a:r>
              <a:rPr lang="en-US" sz="2600" dirty="0">
                <a:solidFill>
                  <a:schemeClr val="tx1"/>
                </a:solidFill>
                <a:latin typeface="+mn-lt"/>
              </a:rPr>
              <a:t> de date </a:t>
            </a:r>
            <a:r>
              <a:rPr lang="en-US" sz="2600" dirty="0" err="1">
                <a:solidFill>
                  <a:schemeClr val="tx1"/>
                </a:solidFill>
                <a:latin typeface="+mn-lt"/>
              </a:rPr>
              <a:t>între</a:t>
            </a:r>
            <a:r>
              <a:rPr lang="en-US" sz="2600" dirty="0">
                <a:solidFill>
                  <a:schemeClr val="tx1"/>
                </a:solidFill>
                <a:latin typeface="+mn-lt"/>
              </a:rPr>
              <a:t> </a:t>
            </a:r>
            <a:r>
              <a:rPr lang="en-US" sz="2600" dirty="0" err="1">
                <a:solidFill>
                  <a:schemeClr val="tx1"/>
                </a:solidFill>
                <a:latin typeface="+mn-lt"/>
              </a:rPr>
              <a:t>aplicațiile</a:t>
            </a:r>
            <a:r>
              <a:rPr lang="en-US" sz="2600" dirty="0">
                <a:solidFill>
                  <a:schemeClr val="tx1"/>
                </a:solidFill>
                <a:latin typeface="+mn-lt"/>
              </a:rPr>
              <a:t> cu foarte </a:t>
            </a:r>
            <a:r>
              <a:rPr lang="en-US" sz="2600" dirty="0" err="1">
                <a:solidFill>
                  <a:schemeClr val="tx1"/>
                </a:solidFill>
                <a:latin typeface="+mn-lt"/>
              </a:rPr>
              <a:t>puține</a:t>
            </a:r>
            <a:r>
              <a:rPr lang="en-US" sz="2600" dirty="0">
                <a:solidFill>
                  <a:schemeClr val="tx1"/>
                </a:solidFill>
                <a:latin typeface="+mn-lt"/>
              </a:rPr>
              <a:t> </a:t>
            </a:r>
            <a:r>
              <a:rPr lang="en-US" sz="2600" dirty="0" err="1">
                <a:solidFill>
                  <a:schemeClr val="tx1"/>
                </a:solidFill>
                <a:latin typeface="+mn-lt"/>
              </a:rPr>
              <a:t>operații</a:t>
            </a:r>
            <a:r>
              <a:rPr lang="en-US" sz="2600" dirty="0">
                <a:solidFill>
                  <a:schemeClr val="tx1"/>
                </a:solidFill>
                <a:latin typeface="+mn-lt"/>
              </a:rPr>
              <a:t> </a:t>
            </a:r>
            <a:r>
              <a:rPr lang="en-US" sz="2600" dirty="0" err="1">
                <a:solidFill>
                  <a:schemeClr val="tx1"/>
                </a:solidFill>
                <a:latin typeface="+mn-lt"/>
              </a:rPr>
              <a:t>suplimentare</a:t>
            </a:r>
            <a:r>
              <a:rPr lang="en-US" sz="2600" dirty="0">
                <a:solidFill>
                  <a:schemeClr val="tx1"/>
                </a:solidFill>
                <a:latin typeface="+mn-lt"/>
              </a:rPr>
              <a:t> de </a:t>
            </a:r>
            <a:r>
              <a:rPr lang="en-US" sz="2600" dirty="0" err="1">
                <a:solidFill>
                  <a:schemeClr val="tx1"/>
                </a:solidFill>
                <a:latin typeface="+mn-lt"/>
              </a:rPr>
              <a:t>verificare</a:t>
            </a:r>
            <a:r>
              <a:rPr lang="en-US" sz="2600" dirty="0">
                <a:solidFill>
                  <a:schemeClr val="tx1"/>
                </a:solidFill>
                <a:latin typeface="+mn-lt"/>
              </a:rPr>
              <a:t> a </a:t>
            </a:r>
            <a:r>
              <a:rPr lang="en-US" sz="2600" dirty="0" err="1">
                <a:solidFill>
                  <a:schemeClr val="tx1"/>
                </a:solidFill>
                <a:latin typeface="+mn-lt"/>
              </a:rPr>
              <a:t>datelor</a:t>
            </a:r>
            <a:r>
              <a:rPr lang="en-US" sz="2600" dirty="0">
                <a:solidFill>
                  <a:schemeClr val="tx1"/>
                </a:solidFill>
                <a:latin typeface="+mn-lt"/>
              </a:rPr>
              <a:t>.</a:t>
            </a:r>
          </a:p>
        </p:txBody>
      </p:sp>
    </p:spTree>
    <p:extLst>
      <p:ext uri="{BB962C8B-B14F-4D97-AF65-F5344CB8AC3E}">
        <p14:creationId xmlns:p14="http://schemas.microsoft.com/office/powerpoint/2010/main" val="81063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Caracteristicile</a:t>
            </a:r>
            <a:r>
              <a:rPr lang="en-US" dirty="0"/>
              <a:t> UDP</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574276"/>
            <a:ext cx="12192000" cy="52677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800" dirty="0"/>
              <a:t>UDP </a:t>
            </a:r>
            <a:r>
              <a:rPr lang="en-US" sz="2800" dirty="0" err="1"/>
              <a:t>este</a:t>
            </a:r>
            <a:r>
              <a:rPr lang="en-US" sz="2800" dirty="0"/>
              <a:t> un protocol </a:t>
            </a:r>
            <a:r>
              <a:rPr lang="en-US" sz="2800" dirty="0" err="1"/>
              <a:t>simplu</a:t>
            </a:r>
            <a:r>
              <a:rPr lang="en-US" sz="2800" dirty="0"/>
              <a:t>;</a:t>
            </a:r>
          </a:p>
          <a:p>
            <a:pPr marL="285750" indent="-285750"/>
            <a:r>
              <a:rPr lang="en-US" sz="2800" dirty="0"/>
              <a:t>UDP </a:t>
            </a:r>
            <a:r>
              <a:rPr lang="en-US" sz="2800" dirty="0" err="1"/>
              <a:t>oferă</a:t>
            </a:r>
            <a:r>
              <a:rPr lang="en-US" sz="2800" dirty="0"/>
              <a:t> </a:t>
            </a:r>
            <a:r>
              <a:rPr lang="en-US" sz="2800" dirty="0" err="1"/>
              <a:t>funcțiile</a:t>
            </a:r>
            <a:r>
              <a:rPr lang="en-US" sz="2800" dirty="0"/>
              <a:t> de </a:t>
            </a:r>
            <a:r>
              <a:rPr lang="en-US" sz="2800" dirty="0" err="1"/>
              <a:t>bază</a:t>
            </a:r>
            <a:r>
              <a:rPr lang="en-US" sz="2800" dirty="0"/>
              <a:t> ale </a:t>
            </a:r>
            <a:r>
              <a:rPr lang="ro-RO" sz="2800" dirty="0"/>
              <a:t>nivelului</a:t>
            </a:r>
            <a:r>
              <a:rPr lang="en-US" sz="2800" dirty="0"/>
              <a:t> de transport;</a:t>
            </a:r>
          </a:p>
          <a:p>
            <a:pPr marL="285750" indent="-285750"/>
            <a:r>
              <a:rPr lang="en-US" sz="2800" dirty="0"/>
              <a:t>UDP are o </a:t>
            </a:r>
            <a:r>
              <a:rPr lang="ro-RO" sz="2800" dirty="0"/>
              <a:t>complexitate</a:t>
            </a:r>
            <a:r>
              <a:rPr lang="en-US" sz="2800" dirty="0"/>
              <a:t> </a:t>
            </a:r>
            <a:r>
              <a:rPr lang="en-US" sz="2800" dirty="0" err="1"/>
              <a:t>mult</a:t>
            </a:r>
            <a:r>
              <a:rPr lang="en-US" sz="2800" dirty="0"/>
              <a:t> </a:t>
            </a:r>
            <a:r>
              <a:rPr lang="en-US" sz="2800" dirty="0" err="1"/>
              <a:t>mai</a:t>
            </a:r>
            <a:r>
              <a:rPr lang="en-US" sz="2800" dirty="0"/>
              <a:t> </a:t>
            </a:r>
            <a:r>
              <a:rPr lang="en-US" sz="2800" dirty="0" err="1"/>
              <a:t>mică</a:t>
            </a:r>
            <a:r>
              <a:rPr lang="en-US" sz="2800" dirty="0"/>
              <a:t> </a:t>
            </a:r>
            <a:r>
              <a:rPr lang="en-US" sz="2800" dirty="0" err="1"/>
              <a:t>decât</a:t>
            </a:r>
            <a:r>
              <a:rPr lang="en-US" sz="2800" dirty="0"/>
              <a:t> TCP;</a:t>
            </a:r>
          </a:p>
          <a:p>
            <a:pPr marL="285750" indent="-285750"/>
            <a:r>
              <a:rPr lang="en-US" sz="2800" dirty="0"/>
              <a:t>UDP nu </a:t>
            </a:r>
            <a:r>
              <a:rPr lang="en-US" sz="2800" dirty="0" err="1"/>
              <a:t>este</a:t>
            </a:r>
            <a:r>
              <a:rPr lang="en-US" sz="2800" dirty="0"/>
              <a:t> </a:t>
            </a:r>
            <a:r>
              <a:rPr lang="en-US" sz="2800" dirty="0" err="1"/>
              <a:t>orientat</a:t>
            </a:r>
            <a:r>
              <a:rPr lang="en-US" sz="2800" dirty="0"/>
              <a:t> </a:t>
            </a:r>
            <a:r>
              <a:rPr lang="en-US" sz="2800" dirty="0" err="1"/>
              <a:t>spre</a:t>
            </a:r>
            <a:r>
              <a:rPr lang="en-US" sz="2800" dirty="0"/>
              <a:t> </a:t>
            </a:r>
            <a:r>
              <a:rPr lang="en-US" sz="2800" dirty="0" err="1"/>
              <a:t>conexiune</a:t>
            </a:r>
            <a:r>
              <a:rPr lang="en-US" sz="2800" dirty="0"/>
              <a:t> </a:t>
            </a:r>
            <a:r>
              <a:rPr lang="en-US" sz="2800" dirty="0" err="1"/>
              <a:t>și</a:t>
            </a:r>
            <a:r>
              <a:rPr lang="en-US" sz="2800" dirty="0"/>
              <a:t> nu </a:t>
            </a:r>
            <a:r>
              <a:rPr lang="en-US" sz="2800" dirty="0" err="1"/>
              <a:t>oferă</a:t>
            </a:r>
            <a:r>
              <a:rPr lang="en-US" sz="2800" dirty="0"/>
              <a:t> </a:t>
            </a:r>
            <a:r>
              <a:rPr lang="en-US" sz="2800" dirty="0" err="1"/>
              <a:t>mecanisme</a:t>
            </a:r>
            <a:r>
              <a:rPr lang="en-US" sz="2800" dirty="0"/>
              <a:t> </a:t>
            </a:r>
            <a:r>
              <a:rPr lang="en-US" sz="2800" dirty="0" err="1"/>
              <a:t>sofisticate</a:t>
            </a:r>
            <a:r>
              <a:rPr lang="en-US" sz="2800" dirty="0"/>
              <a:t> de </a:t>
            </a:r>
            <a:r>
              <a:rPr lang="en-US" sz="2800" dirty="0" err="1"/>
              <a:t>retransmisie</a:t>
            </a:r>
            <a:r>
              <a:rPr lang="en-US" sz="2800" dirty="0"/>
              <a:t>, </a:t>
            </a:r>
            <a:r>
              <a:rPr lang="en-US" sz="2800" dirty="0" err="1"/>
              <a:t>secvențiere</a:t>
            </a:r>
            <a:r>
              <a:rPr lang="en-US" sz="2800" dirty="0"/>
              <a:t> </a:t>
            </a:r>
            <a:r>
              <a:rPr lang="en-US" sz="2800" dirty="0" err="1"/>
              <a:t>și</a:t>
            </a:r>
            <a:r>
              <a:rPr lang="en-US" sz="2800" dirty="0"/>
              <a:t> control al </a:t>
            </a:r>
            <a:r>
              <a:rPr lang="en-US" sz="2800" dirty="0" err="1"/>
              <a:t>fluxului</a:t>
            </a:r>
            <a:r>
              <a:rPr lang="en-US" sz="2800" dirty="0"/>
              <a:t>;</a:t>
            </a:r>
          </a:p>
          <a:p>
            <a:pPr marL="285750" indent="-285750"/>
            <a:r>
              <a:rPr lang="en-US" sz="2800" dirty="0" err="1"/>
              <a:t>Aplicațiile</a:t>
            </a:r>
            <a:r>
              <a:rPr lang="en-US" sz="2800" dirty="0"/>
              <a:t> care </a:t>
            </a:r>
            <a:r>
              <a:rPr lang="en-US" sz="2800" dirty="0" err="1"/>
              <a:t>rulează</a:t>
            </a:r>
            <a:r>
              <a:rPr lang="en-US" sz="2800" dirty="0"/>
              <a:t> UDP pot </a:t>
            </a:r>
            <a:r>
              <a:rPr lang="en-US" sz="2800" dirty="0" err="1"/>
              <a:t>folosi</a:t>
            </a:r>
            <a:r>
              <a:rPr lang="en-US" sz="2800" dirty="0"/>
              <a:t> </a:t>
            </a:r>
            <a:r>
              <a:rPr lang="en-US" sz="2800" dirty="0" err="1"/>
              <a:t>în</a:t>
            </a:r>
            <a:br>
              <a:rPr lang="en-US" sz="2800" dirty="0"/>
            </a:br>
            <a:r>
              <a:rPr lang="en-US" sz="2800" dirty="0" err="1"/>
              <a:t>continuare</a:t>
            </a:r>
            <a:r>
              <a:rPr lang="en-US" sz="2800" dirty="0"/>
              <a:t> </a:t>
            </a:r>
            <a:r>
              <a:rPr lang="en-US" sz="2800" dirty="0" err="1"/>
              <a:t>fiabilitatea</a:t>
            </a:r>
            <a:r>
              <a:rPr lang="en-US" sz="2800" dirty="0"/>
              <a:t>, </a:t>
            </a:r>
            <a:r>
              <a:rPr lang="en-US" sz="2800" dirty="0" err="1"/>
              <a:t>dar</a:t>
            </a:r>
            <a:r>
              <a:rPr lang="en-US" sz="2800" dirty="0"/>
              <a:t> </a:t>
            </a:r>
            <a:r>
              <a:rPr lang="en-US" sz="2800" dirty="0" err="1"/>
              <a:t>aceasta</a:t>
            </a:r>
            <a:r>
              <a:rPr lang="en-US" sz="2800" dirty="0"/>
              <a:t> trebuie</a:t>
            </a:r>
            <a:br>
              <a:rPr lang="en-US" sz="2800" dirty="0"/>
            </a:br>
            <a:r>
              <a:rPr lang="en-US" sz="2800" dirty="0" err="1"/>
              <a:t>implementată</a:t>
            </a:r>
            <a:r>
              <a:rPr lang="en-US" sz="2800" dirty="0"/>
              <a:t> </a:t>
            </a:r>
            <a:r>
              <a:rPr lang="en-US" sz="2800" dirty="0" err="1"/>
              <a:t>în</a:t>
            </a:r>
            <a:r>
              <a:rPr lang="en-US" sz="2800" dirty="0"/>
              <a:t> </a:t>
            </a:r>
            <a:r>
              <a:rPr lang="en-US" sz="2800" dirty="0" err="1"/>
              <a:t>stratul</a:t>
            </a:r>
            <a:r>
              <a:rPr lang="en-US" sz="2800" dirty="0"/>
              <a:t> de </a:t>
            </a:r>
            <a:r>
              <a:rPr lang="en-US" sz="2800" dirty="0" err="1"/>
              <a:t>aplicație</a:t>
            </a:r>
            <a:r>
              <a:rPr lang="en-US" sz="2800" dirty="0"/>
              <a:t>;</a:t>
            </a:r>
          </a:p>
          <a:p>
            <a:pPr marL="285750" indent="-285750"/>
            <a:r>
              <a:rPr lang="en-US" sz="2800" dirty="0"/>
              <a:t>Cu </a:t>
            </a:r>
            <a:r>
              <a:rPr lang="en-US" sz="2800" dirty="0" err="1"/>
              <a:t>toate</a:t>
            </a:r>
            <a:r>
              <a:rPr lang="en-US" sz="2800" dirty="0"/>
              <a:t> </a:t>
            </a:r>
            <a:r>
              <a:rPr lang="en-US" sz="2800" dirty="0" err="1"/>
              <a:t>acestea</a:t>
            </a:r>
            <a:r>
              <a:rPr lang="en-US" sz="2800" dirty="0"/>
              <a:t>, UDP nu</a:t>
            </a:r>
            <a:br>
              <a:rPr lang="ro-RO" sz="2800" dirty="0"/>
            </a:br>
            <a:r>
              <a:rPr lang="en-US" sz="2800" dirty="0" err="1"/>
              <a:t>este</a:t>
            </a:r>
            <a:r>
              <a:rPr lang="en-US" sz="2800" dirty="0"/>
              <a:t> inferior. Este </a:t>
            </a:r>
            <a:r>
              <a:rPr lang="en-US" sz="2800" dirty="0" err="1"/>
              <a:t>proiectat</a:t>
            </a:r>
            <a:br>
              <a:rPr lang="ro-RO" sz="2800" dirty="0"/>
            </a:br>
            <a:r>
              <a:rPr lang="en-US" sz="2800" dirty="0" err="1"/>
              <a:t>să</a:t>
            </a:r>
            <a:r>
              <a:rPr lang="en-US" sz="2800" dirty="0"/>
              <a:t> fie </a:t>
            </a:r>
            <a:r>
              <a:rPr lang="en-US" sz="2800" dirty="0" err="1"/>
              <a:t>mai</a:t>
            </a:r>
            <a:r>
              <a:rPr lang="en-US" sz="2800" dirty="0"/>
              <a:t> </a:t>
            </a:r>
            <a:r>
              <a:rPr lang="en-US" sz="2800" dirty="0" err="1"/>
              <a:t>simplu</a:t>
            </a:r>
            <a:r>
              <a:rPr lang="en-US" sz="2800" dirty="0"/>
              <a:t> </a:t>
            </a:r>
            <a:r>
              <a:rPr lang="en-US" sz="2800" dirty="0" err="1"/>
              <a:t>și</a:t>
            </a:r>
            <a:r>
              <a:rPr lang="en-US" sz="2800" dirty="0"/>
              <a:t> </a:t>
            </a:r>
            <a:r>
              <a:rPr lang="en-US" sz="2800" dirty="0" err="1"/>
              <a:t>mai</a:t>
            </a:r>
            <a:r>
              <a:rPr lang="en-US" sz="2800" dirty="0"/>
              <a:t> rapid </a:t>
            </a:r>
            <a:r>
              <a:rPr lang="en-US" sz="2800" dirty="0" err="1"/>
              <a:t>decât</a:t>
            </a:r>
            <a:r>
              <a:rPr lang="en-US" sz="2800" dirty="0"/>
              <a:t> TCP </a:t>
            </a:r>
            <a:r>
              <a:rPr lang="en-US" sz="2800" dirty="0" err="1"/>
              <a:t>în</a:t>
            </a:r>
            <a:br>
              <a:rPr lang="en-US" sz="2800" dirty="0"/>
            </a:br>
            <a:r>
              <a:rPr lang="en-US" sz="2800" dirty="0" err="1"/>
              <a:t>detrimentul</a:t>
            </a:r>
            <a:r>
              <a:rPr lang="en-US" sz="2800" dirty="0"/>
              <a:t> </a:t>
            </a:r>
            <a:r>
              <a:rPr lang="en-US" sz="2800" dirty="0" err="1"/>
              <a:t>fiabilității</a:t>
            </a:r>
            <a:r>
              <a:rPr lang="en-US" sz="2800" dirty="0"/>
              <a:t>.</a:t>
            </a:r>
          </a:p>
        </p:txBody>
      </p:sp>
      <p:pic>
        <p:nvPicPr>
          <p:cNvPr id="4" name="Picture 2">
            <a:extLst>
              <a:ext uri="{FF2B5EF4-FFF2-40B4-BE49-F238E27FC236}">
                <a16:creationId xmlns:a16="http://schemas.microsoft.com/office/drawing/2014/main" id="{E4F93FBC-360E-7FFE-F4AD-5D0791A29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381" y="4076611"/>
            <a:ext cx="5230819" cy="241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85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Facilități</a:t>
            </a:r>
            <a:r>
              <a:rPr lang="en-US" dirty="0"/>
              <a:t> </a:t>
            </a:r>
            <a:r>
              <a:rPr lang="en-US" dirty="0" err="1"/>
              <a:t>oferite</a:t>
            </a:r>
            <a:r>
              <a:rPr lang="en-US" dirty="0"/>
              <a:t> de UDP</a:t>
            </a:r>
          </a:p>
        </p:txBody>
      </p:sp>
      <p:pic>
        <p:nvPicPr>
          <p:cNvPr id="5" name="Picture 2">
            <a:extLst>
              <a:ext uri="{FF2B5EF4-FFF2-40B4-BE49-F238E27FC236}">
                <a16:creationId xmlns:a16="http://schemas.microsoft.com/office/drawing/2014/main" id="{B2D811BF-E123-0856-0F33-FCDB10CB4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352" y="2153235"/>
            <a:ext cx="7502091" cy="468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2">
            <a:extLst>
              <a:ext uri="{FF2B5EF4-FFF2-40B4-BE49-F238E27FC236}">
                <a16:creationId xmlns:a16="http://schemas.microsoft.com/office/drawing/2014/main" id="{AA5F92D2-4733-C918-8DB3-D48426997B13}"/>
              </a:ext>
            </a:extLst>
          </p:cNvPr>
          <p:cNvSpPr txBox="1">
            <a:spLocks/>
          </p:cNvSpPr>
          <p:nvPr/>
        </p:nvSpPr>
        <p:spPr>
          <a:xfrm>
            <a:off x="78557" y="1621663"/>
            <a:ext cx="4276627" cy="5146782"/>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0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90000"/>
              </a:lnSpc>
              <a:spcBef>
                <a:spcPts val="1000"/>
              </a:spcBef>
            </a:pPr>
            <a:r>
              <a:rPr lang="en-US" sz="2600" dirty="0" err="1">
                <a:solidFill>
                  <a:schemeClr val="tx1"/>
                </a:solidFill>
                <a:latin typeface="+mn-lt"/>
              </a:rPr>
              <a:t>Transmiterea</a:t>
            </a:r>
            <a:r>
              <a:rPr lang="en-US" sz="2600" dirty="0">
                <a:solidFill>
                  <a:schemeClr val="tx1"/>
                </a:solidFill>
                <a:latin typeface="+mn-lt"/>
              </a:rPr>
              <a:t> </a:t>
            </a:r>
            <a:r>
              <a:rPr lang="en-US" sz="2600" dirty="0" err="1">
                <a:solidFill>
                  <a:schemeClr val="tx1"/>
                </a:solidFill>
                <a:latin typeface="+mn-lt"/>
              </a:rPr>
              <a:t>datelor</a:t>
            </a:r>
            <a:r>
              <a:rPr lang="en-US" sz="2600" dirty="0">
                <a:solidFill>
                  <a:schemeClr val="tx1"/>
                </a:solidFill>
                <a:latin typeface="+mn-lt"/>
              </a:rPr>
              <a:t> </a:t>
            </a:r>
            <a:r>
              <a:rPr lang="en-US" sz="2600" dirty="0" err="1">
                <a:solidFill>
                  <a:schemeClr val="tx1"/>
                </a:solidFill>
                <a:latin typeface="+mn-lt"/>
              </a:rPr>
              <a:t>mai</a:t>
            </a:r>
            <a:r>
              <a:rPr lang="en-US" sz="2600" dirty="0">
                <a:solidFill>
                  <a:schemeClr val="tx1"/>
                </a:solidFill>
                <a:latin typeface="+mn-lt"/>
              </a:rPr>
              <a:t> </a:t>
            </a:r>
            <a:r>
              <a:rPr lang="en-US" sz="2600" dirty="0" err="1">
                <a:solidFill>
                  <a:schemeClr val="tx1"/>
                </a:solidFill>
                <a:latin typeface="+mn-lt"/>
              </a:rPr>
              <a:t>rapidă</a:t>
            </a:r>
            <a:r>
              <a:rPr lang="en-US" sz="2600" dirty="0">
                <a:solidFill>
                  <a:schemeClr val="tx1"/>
                </a:solidFill>
                <a:latin typeface="+mn-lt"/>
              </a:rPr>
              <a:t>, </a:t>
            </a:r>
            <a:r>
              <a:rPr lang="en-US" sz="2600" dirty="0" err="1">
                <a:solidFill>
                  <a:schemeClr val="tx1"/>
                </a:solidFill>
                <a:latin typeface="+mn-lt"/>
              </a:rPr>
              <a:t>nefiind</a:t>
            </a:r>
            <a:r>
              <a:rPr lang="en-US" sz="2600" dirty="0">
                <a:solidFill>
                  <a:schemeClr val="tx1"/>
                </a:solidFill>
                <a:latin typeface="+mn-lt"/>
              </a:rPr>
              <a:t> </a:t>
            </a:r>
            <a:r>
              <a:rPr lang="en-US" sz="2600" dirty="0" err="1">
                <a:solidFill>
                  <a:schemeClr val="tx1"/>
                </a:solidFill>
                <a:latin typeface="+mn-lt"/>
              </a:rPr>
              <a:t>necesară</a:t>
            </a:r>
            <a:r>
              <a:rPr lang="en-US" sz="2600" dirty="0">
                <a:solidFill>
                  <a:schemeClr val="tx1"/>
                </a:solidFill>
                <a:latin typeface="+mn-lt"/>
              </a:rPr>
              <a:t> </a:t>
            </a:r>
            <a:r>
              <a:rPr lang="en-US" sz="2600" dirty="0" err="1">
                <a:solidFill>
                  <a:schemeClr val="tx1"/>
                </a:solidFill>
                <a:latin typeface="+mn-lt"/>
              </a:rPr>
              <a:t>stabilirea</a:t>
            </a:r>
            <a:r>
              <a:rPr lang="en-US" sz="2600" dirty="0">
                <a:solidFill>
                  <a:schemeClr val="tx1"/>
                </a:solidFill>
                <a:latin typeface="+mn-lt"/>
              </a:rPr>
              <a:t> </a:t>
            </a:r>
            <a:r>
              <a:rPr lang="en-US" sz="2600" dirty="0" err="1">
                <a:solidFill>
                  <a:schemeClr val="tx1"/>
                </a:solidFill>
                <a:latin typeface="+mn-lt"/>
              </a:rPr>
              <a:t>unei</a:t>
            </a:r>
            <a:r>
              <a:rPr lang="en-US" sz="2600" dirty="0">
                <a:solidFill>
                  <a:schemeClr val="tx1"/>
                </a:solidFill>
                <a:latin typeface="+mn-lt"/>
              </a:rPr>
              <a:t> </a:t>
            </a:r>
            <a:r>
              <a:rPr lang="en-US" sz="2600" dirty="0" err="1">
                <a:solidFill>
                  <a:schemeClr val="tx1"/>
                </a:solidFill>
                <a:latin typeface="+mn-lt"/>
              </a:rPr>
              <a:t>conexiuni</a:t>
            </a:r>
            <a:r>
              <a:rPr lang="en-US" sz="2600" dirty="0">
                <a:solidFill>
                  <a:schemeClr val="tx1"/>
                </a:solidFill>
                <a:latin typeface="+mn-lt"/>
              </a:rPr>
              <a:t> </a:t>
            </a:r>
            <a:r>
              <a:rPr lang="en-US" sz="2600" dirty="0" err="1">
                <a:solidFill>
                  <a:schemeClr val="tx1"/>
                </a:solidFill>
                <a:latin typeface="+mn-lt"/>
              </a:rPr>
              <a:t>în</a:t>
            </a:r>
            <a:r>
              <a:rPr lang="en-US" sz="2600" dirty="0">
                <a:solidFill>
                  <a:schemeClr val="tx1"/>
                </a:solidFill>
                <a:latin typeface="+mn-lt"/>
              </a:rPr>
              <a:t> </a:t>
            </a:r>
            <a:r>
              <a:rPr lang="en-US" sz="2600" dirty="0" err="1">
                <a:solidFill>
                  <a:schemeClr val="tx1"/>
                </a:solidFill>
                <a:latin typeface="+mn-lt"/>
              </a:rPr>
              <a:t>prealabil</a:t>
            </a:r>
            <a:r>
              <a:rPr lang="en-US" sz="2600" dirty="0">
                <a:solidFill>
                  <a:schemeClr val="tx1"/>
                </a:solidFill>
                <a:latin typeface="+mn-lt"/>
              </a:rPr>
              <a:t>;</a:t>
            </a:r>
          </a:p>
          <a:p>
            <a:pPr marL="285750" indent="-285750">
              <a:lnSpc>
                <a:spcPct val="90000"/>
              </a:lnSpc>
              <a:spcBef>
                <a:spcPts val="1000"/>
              </a:spcBef>
            </a:pPr>
            <a:r>
              <a:rPr lang="en-US" sz="2600" dirty="0" err="1">
                <a:solidFill>
                  <a:schemeClr val="tx1"/>
                </a:solidFill>
                <a:latin typeface="+mn-lt"/>
              </a:rPr>
              <a:t>Reducerea</a:t>
            </a:r>
            <a:r>
              <a:rPr lang="en-US" sz="2600" dirty="0">
                <a:solidFill>
                  <a:schemeClr val="tx1"/>
                </a:solidFill>
                <a:latin typeface="+mn-lt"/>
              </a:rPr>
              <a:t> </a:t>
            </a:r>
            <a:r>
              <a:rPr lang="en-US" sz="2600" dirty="0" err="1">
                <a:solidFill>
                  <a:schemeClr val="tx1"/>
                </a:solidFill>
                <a:latin typeface="+mn-lt"/>
              </a:rPr>
              <a:t>timpului</a:t>
            </a:r>
            <a:r>
              <a:rPr lang="en-US" sz="2600" dirty="0">
                <a:solidFill>
                  <a:schemeClr val="tx1"/>
                </a:solidFill>
                <a:latin typeface="+mn-lt"/>
              </a:rPr>
              <a:t> de </a:t>
            </a:r>
            <a:r>
              <a:rPr lang="en-US" sz="2600" dirty="0" err="1">
                <a:solidFill>
                  <a:schemeClr val="tx1"/>
                </a:solidFill>
                <a:latin typeface="+mn-lt"/>
              </a:rPr>
              <a:t>așteptare</a:t>
            </a:r>
            <a:r>
              <a:rPr lang="en-US" sz="2600" dirty="0">
                <a:solidFill>
                  <a:schemeClr val="tx1"/>
                </a:solidFill>
                <a:latin typeface="+mn-lt"/>
              </a:rPr>
              <a:t> </a:t>
            </a:r>
            <a:r>
              <a:rPr lang="en-US" sz="2600" dirty="0" err="1">
                <a:solidFill>
                  <a:schemeClr val="tx1"/>
                </a:solidFill>
                <a:latin typeface="+mn-lt"/>
              </a:rPr>
              <a:t>între</a:t>
            </a:r>
            <a:r>
              <a:rPr lang="en-US" sz="2600" dirty="0">
                <a:solidFill>
                  <a:schemeClr val="tx1"/>
                </a:solidFill>
                <a:latin typeface="+mn-lt"/>
              </a:rPr>
              <a:t> </a:t>
            </a:r>
            <a:r>
              <a:rPr lang="en-US" sz="2600" dirty="0" err="1">
                <a:solidFill>
                  <a:schemeClr val="tx1"/>
                </a:solidFill>
                <a:latin typeface="+mn-lt"/>
              </a:rPr>
              <a:t>transmisii</a:t>
            </a:r>
            <a:r>
              <a:rPr lang="en-US" sz="2600" dirty="0">
                <a:solidFill>
                  <a:schemeClr val="tx1"/>
                </a:solidFill>
                <a:latin typeface="+mn-lt"/>
              </a:rPr>
              <a:t> </a:t>
            </a:r>
            <a:r>
              <a:rPr lang="en-US" sz="2600" dirty="0" err="1">
                <a:solidFill>
                  <a:schemeClr val="tx1"/>
                </a:solidFill>
                <a:latin typeface="+mn-lt"/>
              </a:rPr>
              <a:t>dat</a:t>
            </a:r>
            <a:r>
              <a:rPr lang="en-US" sz="2600" dirty="0">
                <a:solidFill>
                  <a:schemeClr val="tx1"/>
                </a:solidFill>
                <a:latin typeface="+mn-lt"/>
              </a:rPr>
              <a:t> </a:t>
            </a:r>
            <a:r>
              <a:rPr lang="en-US" sz="2600" dirty="0" err="1">
                <a:solidFill>
                  <a:schemeClr val="tx1"/>
                </a:solidFill>
                <a:latin typeface="+mn-lt"/>
              </a:rPr>
              <a:t>fiind</a:t>
            </a:r>
            <a:r>
              <a:rPr lang="en-US" sz="2600" dirty="0">
                <a:solidFill>
                  <a:schemeClr val="tx1"/>
                </a:solidFill>
                <a:latin typeface="+mn-lt"/>
              </a:rPr>
              <a:t> </a:t>
            </a:r>
            <a:r>
              <a:rPr lang="en-US" sz="2600" dirty="0" err="1">
                <a:solidFill>
                  <a:schemeClr val="tx1"/>
                </a:solidFill>
                <a:latin typeface="+mn-lt"/>
              </a:rPr>
              <a:t>că</a:t>
            </a:r>
            <a:r>
              <a:rPr lang="en-US" sz="2600" dirty="0">
                <a:solidFill>
                  <a:schemeClr val="tx1"/>
                </a:solidFill>
                <a:latin typeface="+mn-lt"/>
              </a:rPr>
              <a:t> nu se </a:t>
            </a:r>
            <a:r>
              <a:rPr lang="en-US" sz="2600" dirty="0" err="1">
                <a:solidFill>
                  <a:schemeClr val="tx1"/>
                </a:solidFill>
                <a:latin typeface="+mn-lt"/>
              </a:rPr>
              <a:t>așteaptă</a:t>
            </a:r>
            <a:r>
              <a:rPr lang="en-US" sz="2600" dirty="0">
                <a:solidFill>
                  <a:schemeClr val="tx1"/>
                </a:solidFill>
                <a:latin typeface="+mn-lt"/>
              </a:rPr>
              <a:t> </a:t>
            </a:r>
            <a:r>
              <a:rPr lang="en-US" sz="2600" dirty="0" err="1">
                <a:solidFill>
                  <a:schemeClr val="tx1"/>
                </a:solidFill>
                <a:latin typeface="+mn-lt"/>
              </a:rPr>
              <a:t>confirmarea</a:t>
            </a:r>
            <a:r>
              <a:rPr lang="en-US" sz="2600" dirty="0">
                <a:solidFill>
                  <a:schemeClr val="tx1"/>
                </a:solidFill>
                <a:latin typeface="+mn-lt"/>
              </a:rPr>
              <a:t> </a:t>
            </a:r>
            <a:r>
              <a:rPr lang="en-US" sz="2600" dirty="0" err="1">
                <a:solidFill>
                  <a:schemeClr val="tx1"/>
                </a:solidFill>
                <a:latin typeface="+mn-lt"/>
              </a:rPr>
              <a:t>recepției</a:t>
            </a:r>
            <a:r>
              <a:rPr lang="en-US" sz="2600" dirty="0">
                <a:solidFill>
                  <a:schemeClr val="tx1"/>
                </a:solidFill>
                <a:latin typeface="+mn-lt"/>
              </a:rPr>
              <a:t>;</a:t>
            </a:r>
          </a:p>
          <a:p>
            <a:pPr marL="285750" indent="-285750">
              <a:lnSpc>
                <a:spcPct val="90000"/>
              </a:lnSpc>
              <a:spcBef>
                <a:spcPts val="1000"/>
              </a:spcBef>
            </a:pPr>
            <a:r>
              <a:rPr lang="en-US" sz="2600" dirty="0" err="1">
                <a:solidFill>
                  <a:schemeClr val="tx1"/>
                </a:solidFill>
                <a:latin typeface="+mn-lt"/>
              </a:rPr>
              <a:t>Disponibilitatea</a:t>
            </a:r>
            <a:r>
              <a:rPr lang="en-US" sz="2600" dirty="0">
                <a:solidFill>
                  <a:schemeClr val="tx1"/>
                </a:solidFill>
                <a:latin typeface="+mn-lt"/>
              </a:rPr>
              <a:t> </a:t>
            </a:r>
            <a:r>
              <a:rPr lang="en-US" sz="2600" dirty="0" err="1">
                <a:solidFill>
                  <a:schemeClr val="tx1"/>
                </a:solidFill>
                <a:latin typeface="+mn-lt"/>
              </a:rPr>
              <a:t>mai</a:t>
            </a:r>
            <a:r>
              <a:rPr lang="en-US" sz="2600" dirty="0">
                <a:solidFill>
                  <a:schemeClr val="tx1"/>
                </a:solidFill>
                <a:latin typeface="+mn-lt"/>
              </a:rPr>
              <a:t> </a:t>
            </a:r>
            <a:r>
              <a:rPr lang="en-US" sz="2600" dirty="0" err="1">
                <a:solidFill>
                  <a:schemeClr val="tx1"/>
                </a:solidFill>
                <a:latin typeface="+mn-lt"/>
              </a:rPr>
              <a:t>rapidă</a:t>
            </a:r>
            <a:r>
              <a:rPr lang="en-US" sz="2600" dirty="0">
                <a:solidFill>
                  <a:schemeClr val="tx1"/>
                </a:solidFill>
                <a:latin typeface="+mn-lt"/>
              </a:rPr>
              <a:t> a </a:t>
            </a:r>
            <a:r>
              <a:rPr lang="en-US" sz="2600" dirty="0" err="1">
                <a:solidFill>
                  <a:schemeClr val="tx1"/>
                </a:solidFill>
                <a:latin typeface="+mn-lt"/>
              </a:rPr>
              <a:t>datelor</a:t>
            </a:r>
            <a:r>
              <a:rPr lang="en-US" sz="2600" dirty="0">
                <a:solidFill>
                  <a:schemeClr val="tx1"/>
                </a:solidFill>
                <a:latin typeface="+mn-lt"/>
              </a:rPr>
              <a:t> </a:t>
            </a:r>
            <a:r>
              <a:rPr lang="en-US" sz="2600" dirty="0" err="1">
                <a:solidFill>
                  <a:schemeClr val="tx1"/>
                </a:solidFill>
                <a:latin typeface="+mn-lt"/>
              </a:rPr>
              <a:t>recepîionate</a:t>
            </a:r>
            <a:r>
              <a:rPr lang="en-US" sz="2600" dirty="0">
                <a:solidFill>
                  <a:schemeClr val="tx1"/>
                </a:solidFill>
                <a:latin typeface="+mn-lt"/>
              </a:rPr>
              <a:t> </a:t>
            </a:r>
            <a:r>
              <a:rPr lang="en-US" sz="2600" dirty="0" err="1">
                <a:solidFill>
                  <a:schemeClr val="tx1"/>
                </a:solidFill>
                <a:latin typeface="+mn-lt"/>
              </a:rPr>
              <a:t>fără</a:t>
            </a:r>
            <a:r>
              <a:rPr lang="en-US" sz="2600" dirty="0">
                <a:solidFill>
                  <a:schemeClr val="tx1"/>
                </a:solidFill>
                <a:latin typeface="+mn-lt"/>
              </a:rPr>
              <a:t> a </a:t>
            </a:r>
            <a:r>
              <a:rPr lang="en-US" sz="2600" dirty="0" err="1">
                <a:solidFill>
                  <a:schemeClr val="tx1"/>
                </a:solidFill>
                <a:latin typeface="+mn-lt"/>
              </a:rPr>
              <a:t>mai</a:t>
            </a:r>
            <a:r>
              <a:rPr lang="en-US" sz="2600" dirty="0">
                <a:solidFill>
                  <a:schemeClr val="tx1"/>
                </a:solidFill>
                <a:latin typeface="+mn-lt"/>
              </a:rPr>
              <a:t> </a:t>
            </a:r>
            <a:r>
              <a:rPr lang="en-US" sz="2600" dirty="0" err="1">
                <a:solidFill>
                  <a:schemeClr val="tx1"/>
                </a:solidFill>
                <a:latin typeface="+mn-lt"/>
              </a:rPr>
              <a:t>aștepta</a:t>
            </a:r>
            <a:r>
              <a:rPr lang="en-US" sz="2600" dirty="0">
                <a:solidFill>
                  <a:schemeClr val="tx1"/>
                </a:solidFill>
                <a:latin typeface="+mn-lt"/>
              </a:rPr>
              <a:t> </a:t>
            </a:r>
            <a:r>
              <a:rPr lang="en-US" sz="2600" dirty="0" err="1">
                <a:solidFill>
                  <a:schemeClr val="tx1"/>
                </a:solidFill>
                <a:latin typeface="+mn-lt"/>
              </a:rPr>
              <a:t>reordonarea</a:t>
            </a:r>
            <a:r>
              <a:rPr lang="en-US" sz="2600" dirty="0">
                <a:solidFill>
                  <a:schemeClr val="tx1"/>
                </a:solidFill>
                <a:latin typeface="+mn-lt"/>
              </a:rPr>
              <a:t> </a:t>
            </a:r>
            <a:r>
              <a:rPr lang="en-US" sz="2600" dirty="0" err="1">
                <a:solidFill>
                  <a:schemeClr val="tx1"/>
                </a:solidFill>
                <a:latin typeface="+mn-lt"/>
              </a:rPr>
              <a:t>sau</a:t>
            </a:r>
            <a:r>
              <a:rPr lang="en-US" sz="2600" dirty="0">
                <a:solidFill>
                  <a:schemeClr val="tx1"/>
                </a:solidFill>
                <a:latin typeface="+mn-lt"/>
              </a:rPr>
              <a:t> </a:t>
            </a:r>
            <a:r>
              <a:rPr lang="en-US" sz="2600" dirty="0" err="1">
                <a:solidFill>
                  <a:schemeClr val="tx1"/>
                </a:solidFill>
                <a:latin typeface="+mn-lt"/>
              </a:rPr>
              <a:t>completarea</a:t>
            </a:r>
            <a:r>
              <a:rPr lang="en-US" sz="2600" dirty="0">
                <a:solidFill>
                  <a:schemeClr val="tx1"/>
                </a:solidFill>
                <a:latin typeface="+mn-lt"/>
              </a:rPr>
              <a:t> </a:t>
            </a:r>
            <a:r>
              <a:rPr lang="en-US" sz="2600" dirty="0" err="1">
                <a:solidFill>
                  <a:schemeClr val="tx1"/>
                </a:solidFill>
                <a:latin typeface="+mn-lt"/>
              </a:rPr>
              <a:t>secvenței</a:t>
            </a:r>
            <a:r>
              <a:rPr lang="en-US" sz="2600" dirty="0">
                <a:solidFill>
                  <a:schemeClr val="tx1"/>
                </a:solidFill>
                <a:latin typeface="+mn-lt"/>
              </a:rPr>
              <a:t>.</a:t>
            </a:r>
          </a:p>
        </p:txBody>
      </p:sp>
    </p:spTree>
    <p:extLst>
      <p:ext uri="{BB962C8B-B14F-4D97-AF65-F5344CB8AC3E}">
        <p14:creationId xmlns:p14="http://schemas.microsoft.com/office/powerpoint/2010/main" val="184075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Structura</a:t>
            </a:r>
            <a:r>
              <a:rPr lang="en-US" dirty="0"/>
              <a:t> </a:t>
            </a:r>
            <a:r>
              <a:rPr lang="en-US" dirty="0" err="1"/>
              <a:t>unei</a:t>
            </a:r>
            <a:r>
              <a:rPr lang="en-US" dirty="0"/>
              <a:t> </a:t>
            </a:r>
            <a:r>
              <a:rPr lang="en-US" dirty="0" err="1"/>
              <a:t>datagrame</a:t>
            </a:r>
            <a:r>
              <a:rPr lang="en-US" dirty="0"/>
              <a:t> UDP</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847654"/>
            <a:ext cx="12192000" cy="49943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err="1"/>
              <a:t>Portul</a:t>
            </a:r>
            <a:r>
              <a:rPr lang="en-US" sz="2800" b="1" dirty="0"/>
              <a:t> </a:t>
            </a:r>
            <a:r>
              <a:rPr lang="en-US" sz="2800" b="1" dirty="0" err="1"/>
              <a:t>sursă</a:t>
            </a:r>
            <a:r>
              <a:rPr lang="en-US" sz="2800" dirty="0"/>
              <a:t> (16 </a:t>
            </a:r>
            <a:r>
              <a:rPr lang="en-US" sz="2800" dirty="0" err="1"/>
              <a:t>biți</a:t>
            </a:r>
            <a:r>
              <a:rPr lang="en-US" sz="2800" dirty="0"/>
              <a:t>): un port liber ales de client pentru </a:t>
            </a:r>
            <a:r>
              <a:rPr lang="en-US" sz="2800" dirty="0" err="1"/>
              <a:t>comunicarea</a:t>
            </a:r>
            <a:r>
              <a:rPr lang="en-US" sz="2800" dirty="0"/>
              <a:t> cu server-</a:t>
            </a:r>
            <a:r>
              <a:rPr lang="en-US" sz="2800" dirty="0" err="1"/>
              <a:t>ul</a:t>
            </a:r>
            <a:r>
              <a:rPr lang="en-US" sz="2800" dirty="0"/>
              <a:t> (</a:t>
            </a:r>
            <a:r>
              <a:rPr lang="en-US" sz="2800" dirty="0" err="1"/>
              <a:t>fiecare</a:t>
            </a:r>
            <a:r>
              <a:rPr lang="en-US" sz="2800" dirty="0"/>
              <a:t> client </a:t>
            </a:r>
            <a:r>
              <a:rPr lang="en-US" sz="2800" dirty="0" err="1"/>
              <a:t>va</a:t>
            </a:r>
            <a:r>
              <a:rPr lang="en-US" sz="2800" dirty="0"/>
              <a:t> </a:t>
            </a:r>
            <a:r>
              <a:rPr lang="en-US" sz="2800" dirty="0" err="1"/>
              <a:t>alege</a:t>
            </a:r>
            <a:r>
              <a:rPr lang="en-US" sz="2800" dirty="0"/>
              <a:t> </a:t>
            </a:r>
            <a:r>
              <a:rPr lang="en-US" sz="2800" dirty="0" err="1"/>
              <a:t>propriul</a:t>
            </a:r>
            <a:r>
              <a:rPr lang="en-US" sz="2800" dirty="0"/>
              <a:t> port), </a:t>
            </a:r>
            <a:r>
              <a:rPr lang="en-US" sz="2800" dirty="0" err="1"/>
              <a:t>fiind</a:t>
            </a:r>
            <a:r>
              <a:rPr lang="en-US" sz="2800" dirty="0"/>
              <a:t> </a:t>
            </a:r>
            <a:r>
              <a:rPr lang="en-US" sz="2800" dirty="0" err="1"/>
              <a:t>necesar</a:t>
            </a:r>
            <a:r>
              <a:rPr lang="en-US" sz="2800" dirty="0"/>
              <a:t> pentru ca server-</a:t>
            </a:r>
            <a:r>
              <a:rPr lang="en-US" sz="2800" dirty="0" err="1"/>
              <a:t>ul</a:t>
            </a:r>
            <a:r>
              <a:rPr lang="en-US" sz="2800" dirty="0"/>
              <a:t> </a:t>
            </a:r>
            <a:r>
              <a:rPr lang="en-US" sz="2800" dirty="0" err="1"/>
              <a:t>să</a:t>
            </a:r>
            <a:r>
              <a:rPr lang="en-US" sz="2800" dirty="0"/>
              <a:t> </a:t>
            </a:r>
            <a:r>
              <a:rPr lang="en-US" sz="2800" dirty="0" err="1"/>
              <a:t>poată</a:t>
            </a:r>
            <a:r>
              <a:rPr lang="en-US" sz="2800" dirty="0"/>
              <a:t> </a:t>
            </a:r>
            <a:r>
              <a:rPr lang="en-US" sz="2800" dirty="0" err="1"/>
              <a:t>trimite</a:t>
            </a:r>
            <a:r>
              <a:rPr lang="en-US" sz="2800" dirty="0"/>
              <a:t> </a:t>
            </a:r>
            <a:r>
              <a:rPr lang="en-US" sz="2800" dirty="0" err="1"/>
              <a:t>răspunsul</a:t>
            </a:r>
            <a:r>
              <a:rPr lang="en-US" sz="2800" dirty="0"/>
              <a:t> </a:t>
            </a:r>
            <a:r>
              <a:rPr lang="en-US" sz="2800" dirty="0" err="1"/>
              <a:t>aplicației</a:t>
            </a:r>
            <a:r>
              <a:rPr lang="en-US" sz="2800" dirty="0"/>
              <a:t> client;</a:t>
            </a:r>
          </a:p>
          <a:p>
            <a:r>
              <a:rPr lang="en-US" sz="2800" b="1" dirty="0" err="1"/>
              <a:t>Portul</a:t>
            </a:r>
            <a:r>
              <a:rPr lang="en-US" sz="2800" b="1" dirty="0"/>
              <a:t> </a:t>
            </a:r>
            <a:r>
              <a:rPr lang="en-US" sz="2800" b="1" dirty="0" err="1"/>
              <a:t>destinație</a:t>
            </a:r>
            <a:r>
              <a:rPr lang="en-US" sz="2800" dirty="0"/>
              <a:t> (16 </a:t>
            </a:r>
            <a:r>
              <a:rPr lang="en-US" sz="2800" dirty="0" err="1"/>
              <a:t>biți</a:t>
            </a:r>
            <a:r>
              <a:rPr lang="en-US" sz="2800" dirty="0"/>
              <a:t>): </a:t>
            </a:r>
            <a:r>
              <a:rPr lang="en-US" sz="2800" dirty="0" err="1"/>
              <a:t>portul</a:t>
            </a:r>
            <a:r>
              <a:rPr lang="en-US" sz="2800" dirty="0"/>
              <a:t> pe care server-</a:t>
            </a:r>
            <a:r>
              <a:rPr lang="en-US" sz="2800" dirty="0" err="1"/>
              <a:t>ul</a:t>
            </a:r>
            <a:r>
              <a:rPr lang="en-US" sz="2800" dirty="0"/>
              <a:t> </a:t>
            </a:r>
            <a:r>
              <a:rPr lang="en-US" sz="2800" dirty="0" err="1"/>
              <a:t>primește</a:t>
            </a:r>
            <a:r>
              <a:rPr lang="en-US" sz="2800" dirty="0"/>
              <a:t> </a:t>
            </a:r>
            <a:r>
              <a:rPr lang="en-US" sz="2800" dirty="0" err="1"/>
              <a:t>clienți</a:t>
            </a:r>
            <a:r>
              <a:rPr lang="en-US" sz="2800" dirty="0"/>
              <a:t> (</a:t>
            </a:r>
            <a:r>
              <a:rPr lang="en-US" sz="2800" dirty="0" err="1"/>
              <a:t>este</a:t>
            </a:r>
            <a:r>
              <a:rPr lang="en-US" sz="2800" dirty="0"/>
              <a:t> </a:t>
            </a:r>
            <a:r>
              <a:rPr lang="en-US" sz="2800" dirty="0" err="1"/>
              <a:t>același</a:t>
            </a:r>
            <a:r>
              <a:rPr lang="en-US" sz="2800" dirty="0"/>
              <a:t> pentru </a:t>
            </a:r>
            <a:r>
              <a:rPr lang="en-US" sz="2800" dirty="0" err="1"/>
              <a:t>toți</a:t>
            </a:r>
            <a:r>
              <a:rPr lang="en-US" sz="2800" dirty="0"/>
              <a:t> </a:t>
            </a:r>
            <a:r>
              <a:rPr lang="en-US" sz="2800" dirty="0" err="1"/>
              <a:t>clienții</a:t>
            </a:r>
            <a:r>
              <a:rPr lang="en-US" sz="2800" dirty="0"/>
              <a:t>), </a:t>
            </a:r>
            <a:r>
              <a:rPr lang="en-US" sz="2800" dirty="0" err="1"/>
              <a:t>reprezintând</a:t>
            </a:r>
            <a:br>
              <a:rPr lang="en-US" sz="2800" dirty="0"/>
            </a:br>
            <a:r>
              <a:rPr lang="en-US" sz="2800" dirty="0" err="1"/>
              <a:t>practic</a:t>
            </a:r>
            <a:r>
              <a:rPr lang="en-US" sz="2800" dirty="0"/>
              <a:t> </a:t>
            </a:r>
            <a:r>
              <a:rPr lang="en-US" sz="2800" dirty="0" err="1"/>
              <a:t>identificarea</a:t>
            </a:r>
            <a:r>
              <a:rPr lang="en-US" sz="2800" dirty="0"/>
              <a:t> </a:t>
            </a:r>
            <a:r>
              <a:rPr lang="en-US" sz="2800" dirty="0" err="1"/>
              <a:t>serviciului</a:t>
            </a:r>
            <a:br>
              <a:rPr lang="en-US" sz="2800" dirty="0"/>
            </a:br>
            <a:r>
              <a:rPr lang="en-US" sz="2800" dirty="0" err="1"/>
              <a:t>oferit</a:t>
            </a:r>
            <a:r>
              <a:rPr lang="en-US" sz="2800" dirty="0"/>
              <a:t> de server;</a:t>
            </a:r>
          </a:p>
          <a:p>
            <a:r>
              <a:rPr lang="en-US" sz="2800" b="1" dirty="0" err="1"/>
              <a:t>Lungimea</a:t>
            </a:r>
            <a:r>
              <a:rPr lang="en-US" sz="2800" b="1" dirty="0"/>
              <a:t> </a:t>
            </a:r>
            <a:r>
              <a:rPr lang="en-US" sz="2800" b="1" dirty="0" err="1"/>
              <a:t>datagramei</a:t>
            </a:r>
            <a:r>
              <a:rPr lang="en-US" sz="2800" dirty="0"/>
              <a:t> (16 </a:t>
            </a:r>
            <a:r>
              <a:rPr lang="en-US" sz="2800" dirty="0" err="1"/>
              <a:t>biți</a:t>
            </a:r>
            <a:r>
              <a:rPr lang="en-US" sz="2800" dirty="0"/>
              <a:t>):</a:t>
            </a:r>
            <a:br>
              <a:rPr lang="en-US" sz="2800" dirty="0"/>
            </a:br>
            <a:r>
              <a:rPr lang="en-US" sz="2800" dirty="0" err="1"/>
              <a:t>lungimea</a:t>
            </a:r>
            <a:r>
              <a:rPr lang="en-US" sz="2800" dirty="0"/>
              <a:t> </a:t>
            </a:r>
            <a:r>
              <a:rPr lang="en-US" sz="2800" dirty="0" err="1"/>
              <a:t>totală</a:t>
            </a:r>
            <a:r>
              <a:rPr lang="en-US" sz="2800" dirty="0"/>
              <a:t> a header-</a:t>
            </a:r>
            <a:r>
              <a:rPr lang="en-US" sz="2800" dirty="0" err="1"/>
              <a:t>ului</a:t>
            </a:r>
            <a:r>
              <a:rPr lang="en-US" sz="2800" dirty="0"/>
              <a:t> </a:t>
            </a:r>
            <a:r>
              <a:rPr lang="en-US" sz="2800" dirty="0" err="1"/>
              <a:t>și</a:t>
            </a:r>
            <a:br>
              <a:rPr lang="en-US" sz="2800" dirty="0"/>
            </a:br>
            <a:r>
              <a:rPr lang="en-US" sz="2800" dirty="0" err="1"/>
              <a:t>datelor</a:t>
            </a:r>
            <a:r>
              <a:rPr lang="en-US" sz="2800" dirty="0"/>
              <a:t>;</a:t>
            </a:r>
          </a:p>
          <a:p>
            <a:r>
              <a:rPr lang="en-US" sz="2800" b="1" dirty="0"/>
              <a:t>Suma de control</a:t>
            </a:r>
            <a:r>
              <a:rPr lang="en-US" sz="2800" dirty="0"/>
              <a:t> (16 </a:t>
            </a:r>
            <a:r>
              <a:rPr lang="en-US" sz="2800" dirty="0" err="1"/>
              <a:t>biți</a:t>
            </a:r>
            <a:r>
              <a:rPr lang="en-US" sz="2800" dirty="0"/>
              <a:t>): o </a:t>
            </a:r>
            <a:r>
              <a:rPr lang="en-US" sz="2800" dirty="0" err="1"/>
              <a:t>sumă</a:t>
            </a:r>
            <a:r>
              <a:rPr lang="en-US" sz="2800" dirty="0"/>
              <a:t> de control pentru </a:t>
            </a:r>
            <a:r>
              <a:rPr lang="en-US" sz="2800" dirty="0" err="1"/>
              <a:t>validarea</a:t>
            </a:r>
            <a:r>
              <a:rPr lang="en-US" sz="2800" dirty="0"/>
              <a:t> </a:t>
            </a:r>
            <a:r>
              <a:rPr lang="en-US" sz="2800" dirty="0" err="1"/>
              <a:t>corectitudinii</a:t>
            </a:r>
            <a:r>
              <a:rPr lang="en-US" sz="2800" dirty="0"/>
              <a:t> </a:t>
            </a:r>
            <a:r>
              <a:rPr lang="en-US" sz="2800" dirty="0" err="1"/>
              <a:t>datelor</a:t>
            </a:r>
            <a:r>
              <a:rPr lang="en-US" sz="2800" dirty="0"/>
              <a:t>, </a:t>
            </a:r>
            <a:r>
              <a:rPr lang="en-US" sz="2800" dirty="0" err="1"/>
              <a:t>dacă</a:t>
            </a:r>
            <a:r>
              <a:rPr lang="en-US" sz="2800" dirty="0"/>
              <a:t> se </a:t>
            </a:r>
            <a:r>
              <a:rPr lang="en-US" sz="2800" dirty="0" err="1"/>
              <a:t>utilizează</a:t>
            </a:r>
            <a:r>
              <a:rPr lang="en-US" sz="2800" dirty="0"/>
              <a:t> IPv4 poate fi </a:t>
            </a:r>
            <a:r>
              <a:rPr lang="en-US" sz="2800" dirty="0" err="1"/>
              <a:t>opțională</a:t>
            </a:r>
            <a:r>
              <a:rPr lang="en-US" sz="2800" dirty="0"/>
              <a:t>, </a:t>
            </a:r>
            <a:r>
              <a:rPr lang="en-US" sz="2800" dirty="0" err="1"/>
              <a:t>caz</a:t>
            </a:r>
            <a:r>
              <a:rPr lang="en-US" sz="2800" dirty="0"/>
              <a:t> </a:t>
            </a:r>
            <a:r>
              <a:rPr lang="en-US" sz="2800" dirty="0" err="1"/>
              <a:t>în</a:t>
            </a:r>
            <a:r>
              <a:rPr lang="en-US" sz="2800" dirty="0"/>
              <a:t> care </a:t>
            </a:r>
            <a:r>
              <a:rPr lang="en-US" sz="2800" dirty="0" err="1"/>
              <a:t>toți</a:t>
            </a:r>
            <a:r>
              <a:rPr lang="en-US" sz="2800" dirty="0"/>
              <a:t> </a:t>
            </a:r>
            <a:r>
              <a:rPr lang="en-US" sz="2800" dirty="0" err="1"/>
              <a:t>biții</a:t>
            </a:r>
            <a:r>
              <a:rPr lang="en-US" sz="2800" dirty="0"/>
              <a:t> sunt 0.</a:t>
            </a:r>
          </a:p>
          <a:p>
            <a:endParaRPr lang="en-US" sz="2800" dirty="0"/>
          </a:p>
        </p:txBody>
      </p:sp>
      <p:pic>
        <p:nvPicPr>
          <p:cNvPr id="1026" name="Picture 2">
            <a:extLst>
              <a:ext uri="{FF2B5EF4-FFF2-40B4-BE49-F238E27FC236}">
                <a16:creationId xmlns:a16="http://schemas.microsoft.com/office/drawing/2014/main" id="{E6729200-41CF-97C8-3E59-F5506D0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3504415"/>
            <a:ext cx="690562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08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Asamblarea</a:t>
            </a:r>
            <a:r>
              <a:rPr lang="en-US" dirty="0"/>
              <a:t> </a:t>
            </a:r>
            <a:r>
              <a:rPr lang="en-US" dirty="0" err="1"/>
              <a:t>datagramelor</a:t>
            </a:r>
            <a:r>
              <a:rPr lang="en-US" dirty="0"/>
              <a:t> UDP</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847654"/>
            <a:ext cx="12192000" cy="4994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pt-BR" sz="2800" dirty="0"/>
              <a:t>UDP nu urmărește numerele de secvență așa cum o face TCP</a:t>
            </a:r>
            <a:r>
              <a:rPr lang="en-US" sz="2800" dirty="0"/>
              <a:t>;</a:t>
            </a:r>
          </a:p>
          <a:p>
            <a:pPr marL="285750" indent="-285750"/>
            <a:r>
              <a:rPr lang="en-US" sz="2800" dirty="0"/>
              <a:t>UDP nu are </a:t>
            </a:r>
            <a:r>
              <a:rPr lang="en-US" sz="2800" dirty="0" err="1"/>
              <a:t>nicio</a:t>
            </a:r>
            <a:r>
              <a:rPr lang="en-US" sz="2800" dirty="0"/>
              <a:t> </a:t>
            </a:r>
            <a:r>
              <a:rPr lang="en-US" sz="2800" dirty="0" err="1"/>
              <a:t>modalitate</a:t>
            </a:r>
            <a:r>
              <a:rPr lang="en-US" sz="2800" dirty="0"/>
              <a:t> de a </a:t>
            </a:r>
            <a:r>
              <a:rPr lang="en-US" sz="2800" dirty="0" err="1"/>
              <a:t>reordona</a:t>
            </a:r>
            <a:br>
              <a:rPr lang="en-US" sz="2800" dirty="0"/>
            </a:br>
            <a:r>
              <a:rPr lang="en-US" sz="2800" dirty="0" err="1"/>
              <a:t>datagramele</a:t>
            </a:r>
            <a:r>
              <a:rPr lang="en-US" sz="2800" dirty="0"/>
              <a:t> </a:t>
            </a:r>
            <a:r>
              <a:rPr lang="en-US" sz="2800" dirty="0" err="1"/>
              <a:t>în</a:t>
            </a:r>
            <a:r>
              <a:rPr lang="en-US" sz="2800" dirty="0"/>
              <a:t> </a:t>
            </a:r>
            <a:r>
              <a:rPr lang="en-US" sz="2800" dirty="0" err="1"/>
              <a:t>ordinea</a:t>
            </a:r>
            <a:r>
              <a:rPr lang="en-US" sz="2800" dirty="0"/>
              <a:t> lor de </a:t>
            </a:r>
            <a:r>
              <a:rPr lang="en-US" sz="2800" dirty="0" err="1"/>
              <a:t>transmisie</a:t>
            </a:r>
            <a:r>
              <a:rPr lang="en-US" sz="2800" dirty="0"/>
              <a:t>;</a:t>
            </a:r>
          </a:p>
          <a:p>
            <a:pPr marL="285750" indent="-285750"/>
            <a:r>
              <a:rPr lang="en-US" sz="2800" dirty="0"/>
              <a:t>UDP </a:t>
            </a:r>
            <a:r>
              <a:rPr lang="en-US" sz="2800" dirty="0" err="1"/>
              <a:t>pur</a:t>
            </a:r>
            <a:r>
              <a:rPr lang="en-US" sz="2800" dirty="0"/>
              <a:t> </a:t>
            </a:r>
            <a:r>
              <a:rPr lang="en-US" sz="2800" dirty="0" err="1"/>
              <a:t>și</a:t>
            </a:r>
            <a:r>
              <a:rPr lang="en-US" sz="2800" dirty="0"/>
              <a:t> </a:t>
            </a:r>
            <a:r>
              <a:rPr lang="en-US" sz="2800" dirty="0" err="1"/>
              <a:t>simplu</a:t>
            </a:r>
            <a:r>
              <a:rPr lang="en-US" sz="2800" dirty="0"/>
              <a:t> </a:t>
            </a:r>
            <a:r>
              <a:rPr lang="ro-RO" sz="2800" dirty="0"/>
              <a:t>asamblează</a:t>
            </a:r>
            <a:r>
              <a:rPr lang="en-US" sz="2800" dirty="0"/>
              <a:t> </a:t>
            </a:r>
            <a:r>
              <a:rPr lang="en-US" sz="2800" dirty="0" err="1"/>
              <a:t>datele</a:t>
            </a:r>
            <a:r>
              <a:rPr lang="en-US" sz="2800" dirty="0"/>
              <a:t> </a:t>
            </a:r>
            <a:r>
              <a:rPr lang="en-US" sz="2800" dirty="0" err="1"/>
              <a:t>în</a:t>
            </a:r>
            <a:br>
              <a:rPr lang="en-US" sz="2800" dirty="0"/>
            </a:br>
            <a:r>
              <a:rPr lang="en-US" sz="2800" dirty="0" err="1"/>
              <a:t>ordinea</a:t>
            </a:r>
            <a:r>
              <a:rPr lang="en-US" sz="2800" dirty="0"/>
              <a:t> </a:t>
            </a:r>
            <a:r>
              <a:rPr lang="en-US" sz="2800" dirty="0" err="1"/>
              <a:t>în</a:t>
            </a:r>
            <a:r>
              <a:rPr lang="en-US" sz="2800" dirty="0"/>
              <a:t> care au </a:t>
            </a:r>
            <a:r>
              <a:rPr lang="en-US" sz="2800" dirty="0" err="1"/>
              <a:t>fost</a:t>
            </a:r>
            <a:r>
              <a:rPr lang="en-US" sz="2800" dirty="0"/>
              <a:t> </a:t>
            </a:r>
            <a:r>
              <a:rPr lang="en-US" sz="2800" dirty="0" err="1"/>
              <a:t>primite</a:t>
            </a:r>
            <a:r>
              <a:rPr lang="en-US" sz="2800" dirty="0"/>
              <a:t>;</a:t>
            </a:r>
          </a:p>
          <a:p>
            <a:pPr marL="285750" indent="-285750"/>
            <a:r>
              <a:rPr lang="en-US" sz="2800" dirty="0" err="1"/>
              <a:t>Aplicația</a:t>
            </a:r>
            <a:r>
              <a:rPr lang="en-US" sz="2800" dirty="0"/>
              <a:t> trebuie </a:t>
            </a:r>
            <a:r>
              <a:rPr lang="en-US" sz="2800" dirty="0" err="1"/>
              <a:t>să</a:t>
            </a:r>
            <a:r>
              <a:rPr lang="en-US" sz="2800" dirty="0"/>
              <a:t> </a:t>
            </a:r>
            <a:r>
              <a:rPr lang="en-US" sz="2800" dirty="0" err="1"/>
              <a:t>identifice</a:t>
            </a:r>
            <a:r>
              <a:rPr lang="en-US" sz="2800" dirty="0"/>
              <a:t> </a:t>
            </a:r>
            <a:r>
              <a:rPr lang="en-US" sz="2800" dirty="0" err="1"/>
              <a:t>secvența</a:t>
            </a:r>
            <a:br>
              <a:rPr lang="en-US" sz="2800" dirty="0"/>
            </a:br>
            <a:r>
              <a:rPr lang="en-US" sz="2800" dirty="0" err="1"/>
              <a:t>adecvată</a:t>
            </a:r>
            <a:r>
              <a:rPr lang="en-US" sz="2800" dirty="0"/>
              <a:t>, </a:t>
            </a:r>
            <a:r>
              <a:rPr lang="en-US" sz="2800" dirty="0" err="1"/>
              <a:t>dacă</a:t>
            </a:r>
            <a:r>
              <a:rPr lang="en-US" sz="2800" dirty="0"/>
              <a:t> </a:t>
            </a:r>
            <a:r>
              <a:rPr lang="en-US" sz="2800" dirty="0" err="1"/>
              <a:t>este</a:t>
            </a:r>
            <a:r>
              <a:rPr lang="en-US" sz="2800" dirty="0"/>
              <a:t> </a:t>
            </a:r>
            <a:r>
              <a:rPr lang="en-US" sz="2800" dirty="0" err="1"/>
              <a:t>necesar</a:t>
            </a:r>
            <a:r>
              <a:rPr lang="en-US" sz="2800" dirty="0"/>
              <a:t>.</a:t>
            </a:r>
          </a:p>
        </p:txBody>
      </p:sp>
      <p:pic>
        <p:nvPicPr>
          <p:cNvPr id="3" name="Picture 2">
            <a:extLst>
              <a:ext uri="{FF2B5EF4-FFF2-40B4-BE49-F238E27FC236}">
                <a16:creationId xmlns:a16="http://schemas.microsoft.com/office/drawing/2014/main" id="{3497028B-325E-2ABA-2EBB-D79575262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959" y="2571840"/>
            <a:ext cx="5119798" cy="4012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940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Aplicații</a:t>
            </a:r>
            <a:r>
              <a:rPr lang="en-US" dirty="0"/>
              <a:t> care </a:t>
            </a:r>
            <a:r>
              <a:rPr lang="en-US" dirty="0" err="1"/>
              <a:t>utilizează</a:t>
            </a:r>
            <a:r>
              <a:rPr lang="en-US" dirty="0"/>
              <a:t> UDP</a:t>
            </a:r>
          </a:p>
        </p:txBody>
      </p:sp>
      <p:pic>
        <p:nvPicPr>
          <p:cNvPr id="3" name="Picture 2">
            <a:extLst>
              <a:ext uri="{FF2B5EF4-FFF2-40B4-BE49-F238E27FC236}">
                <a16:creationId xmlns:a16="http://schemas.microsoft.com/office/drawing/2014/main" id="{C32A8412-59C2-47A7-FD9B-BC5BC8168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633" y="3532854"/>
            <a:ext cx="3888701" cy="3042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847655"/>
            <a:ext cx="12192000" cy="47275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5750"/>
            <a:r>
              <a:rPr lang="en-US" sz="2800" b="1" dirty="0" err="1"/>
              <a:t>Aplicații</a:t>
            </a:r>
            <a:r>
              <a:rPr lang="en-US" sz="2800" b="1" dirty="0"/>
              <a:t> video </a:t>
            </a:r>
            <a:r>
              <a:rPr lang="en-US" sz="2800" b="1" dirty="0" err="1"/>
              <a:t>și</a:t>
            </a:r>
            <a:r>
              <a:rPr lang="en-US" sz="2800" b="1" dirty="0"/>
              <a:t> multimedia </a:t>
            </a:r>
            <a:r>
              <a:rPr lang="en-US" sz="2800" b="1" dirty="0" err="1"/>
              <a:t>în</a:t>
            </a:r>
            <a:r>
              <a:rPr lang="en-US" sz="2800" b="1" dirty="0"/>
              <a:t> direct </a:t>
            </a:r>
            <a:r>
              <a:rPr lang="en-US" sz="2800" dirty="0"/>
              <a:t>– </a:t>
            </a:r>
            <a:r>
              <a:rPr lang="ro-RO" sz="2800" dirty="0"/>
              <a:t>p</a:t>
            </a:r>
            <a:r>
              <a:rPr lang="en-US" sz="2800" dirty="0" err="1"/>
              <a:t>ot</a:t>
            </a:r>
            <a:r>
              <a:rPr lang="en-US" sz="2800" dirty="0"/>
              <a:t> </a:t>
            </a:r>
            <a:r>
              <a:rPr lang="en-US" sz="2800" dirty="0" err="1"/>
              <a:t>tolera</a:t>
            </a:r>
            <a:r>
              <a:rPr lang="en-US" sz="2800" dirty="0"/>
              <a:t> </a:t>
            </a:r>
            <a:r>
              <a:rPr lang="en-US" sz="2800" dirty="0" err="1"/>
              <a:t>unele</a:t>
            </a:r>
            <a:r>
              <a:rPr lang="en-US" sz="2800" dirty="0"/>
              <a:t> </a:t>
            </a:r>
            <a:r>
              <a:rPr lang="en-US" sz="2800" dirty="0" err="1"/>
              <a:t>pierderi</a:t>
            </a:r>
            <a:r>
              <a:rPr lang="en-US" sz="2800" dirty="0"/>
              <a:t> de date, </a:t>
            </a:r>
            <a:r>
              <a:rPr lang="en-US" sz="2800" dirty="0" err="1"/>
              <a:t>dar</a:t>
            </a:r>
            <a:r>
              <a:rPr lang="en-US" sz="2800" dirty="0"/>
              <a:t> </a:t>
            </a:r>
            <a:r>
              <a:rPr lang="en-US" sz="2800" dirty="0" err="1"/>
              <a:t>necesită</a:t>
            </a:r>
            <a:r>
              <a:rPr lang="en-US" sz="2800" dirty="0"/>
              <a:t> o </a:t>
            </a:r>
            <a:r>
              <a:rPr lang="en-US" sz="2800" dirty="0" err="1"/>
              <a:t>întârziere</a:t>
            </a:r>
            <a:r>
              <a:rPr lang="en-US" sz="2800" dirty="0"/>
              <a:t> </a:t>
            </a:r>
            <a:r>
              <a:rPr lang="en-US" sz="2800" dirty="0" err="1"/>
              <a:t>mică</a:t>
            </a:r>
            <a:r>
              <a:rPr lang="en-US" sz="2800" dirty="0"/>
              <a:t> </a:t>
            </a:r>
            <a:r>
              <a:rPr lang="en-US" sz="2800" dirty="0" err="1"/>
              <a:t>sau</a:t>
            </a:r>
            <a:r>
              <a:rPr lang="en-US" sz="2800" dirty="0"/>
              <a:t> </a:t>
            </a:r>
            <a:r>
              <a:rPr lang="en-US" sz="2800" dirty="0" err="1"/>
              <a:t>deloc</a:t>
            </a:r>
            <a:r>
              <a:rPr lang="en-US" sz="2800" dirty="0"/>
              <a:t>. </a:t>
            </a:r>
            <a:r>
              <a:rPr lang="en-US" sz="2800" dirty="0" err="1"/>
              <a:t>Exemplele</a:t>
            </a:r>
            <a:r>
              <a:rPr lang="en-US" sz="2800" dirty="0"/>
              <a:t> </a:t>
            </a:r>
            <a:r>
              <a:rPr lang="en-US" sz="2800" dirty="0" err="1"/>
              <a:t>includ</a:t>
            </a:r>
            <a:r>
              <a:rPr lang="en-US" sz="2800" dirty="0"/>
              <a:t> VoIP </a:t>
            </a:r>
            <a:r>
              <a:rPr lang="en-US" sz="2800" dirty="0" err="1"/>
              <a:t>și</a:t>
            </a:r>
            <a:r>
              <a:rPr lang="en-US" sz="2800" dirty="0"/>
              <a:t> streaming video </a:t>
            </a:r>
            <a:r>
              <a:rPr lang="en-US" sz="2800" dirty="0" err="1"/>
              <a:t>în</a:t>
            </a:r>
            <a:r>
              <a:rPr lang="en-US" sz="2800" dirty="0"/>
              <a:t> direct.</a:t>
            </a:r>
          </a:p>
          <a:p>
            <a:pPr indent="-285750"/>
            <a:r>
              <a:rPr lang="en-US" sz="2800" b="1" dirty="0" err="1"/>
              <a:t>Aplicații</a:t>
            </a:r>
            <a:r>
              <a:rPr lang="en-US" sz="2800" b="1" dirty="0"/>
              <a:t> simple de </a:t>
            </a:r>
            <a:r>
              <a:rPr lang="en-US" sz="2800" b="1" dirty="0" err="1"/>
              <a:t>solicitare</a:t>
            </a:r>
            <a:r>
              <a:rPr lang="en-US" sz="2800" b="1" dirty="0"/>
              <a:t> </a:t>
            </a:r>
            <a:r>
              <a:rPr lang="en-US" sz="2800" b="1" dirty="0" err="1"/>
              <a:t>și</a:t>
            </a:r>
            <a:r>
              <a:rPr lang="en-US" sz="2800" b="1" dirty="0"/>
              <a:t> </a:t>
            </a:r>
            <a:r>
              <a:rPr lang="en-US" sz="2800" b="1" dirty="0" err="1"/>
              <a:t>răspuns</a:t>
            </a:r>
            <a:r>
              <a:rPr lang="en-US" sz="2800" b="1" dirty="0"/>
              <a:t> </a:t>
            </a:r>
            <a:r>
              <a:rPr lang="en-US" sz="2800" dirty="0"/>
              <a:t>– </a:t>
            </a:r>
            <a:r>
              <a:rPr lang="ro-RO" sz="2800" dirty="0"/>
              <a:t>a</a:t>
            </a:r>
            <a:r>
              <a:rPr lang="en-US" sz="2800" dirty="0" err="1"/>
              <a:t>plicații</a:t>
            </a:r>
            <a:r>
              <a:rPr lang="en-US" sz="2800" dirty="0"/>
              <a:t> cu </a:t>
            </a:r>
            <a:r>
              <a:rPr lang="en-US" sz="2800" dirty="0" err="1"/>
              <a:t>tranzacții</a:t>
            </a:r>
            <a:r>
              <a:rPr lang="en-US" sz="2800" dirty="0"/>
              <a:t> simple </a:t>
            </a:r>
            <a:r>
              <a:rPr lang="en-US" sz="2800" dirty="0" err="1"/>
              <a:t>în</a:t>
            </a:r>
            <a:r>
              <a:rPr lang="en-US" sz="2800" dirty="0"/>
              <a:t> care o </a:t>
            </a:r>
            <a:r>
              <a:rPr lang="en-US" sz="2800" dirty="0" err="1"/>
              <a:t>gazdă</a:t>
            </a:r>
            <a:r>
              <a:rPr lang="en-US" sz="2800" dirty="0"/>
              <a:t> </a:t>
            </a:r>
            <a:r>
              <a:rPr lang="en-US" sz="2800" dirty="0" err="1"/>
              <a:t>trimite</a:t>
            </a:r>
            <a:r>
              <a:rPr lang="en-US" sz="2800" dirty="0"/>
              <a:t> o </a:t>
            </a:r>
            <a:r>
              <a:rPr lang="en-US" sz="2800" dirty="0" err="1"/>
              <a:t>solicitare</a:t>
            </a:r>
            <a:r>
              <a:rPr lang="en-US" sz="2800" dirty="0"/>
              <a:t> </a:t>
            </a:r>
            <a:r>
              <a:rPr lang="en-US" sz="2800" dirty="0" err="1"/>
              <a:t>și</a:t>
            </a:r>
            <a:r>
              <a:rPr lang="en-US" sz="2800" dirty="0"/>
              <a:t> poate </a:t>
            </a:r>
            <a:r>
              <a:rPr lang="en-US" sz="2800" dirty="0" err="1"/>
              <a:t>primi</a:t>
            </a:r>
            <a:r>
              <a:rPr lang="en-US" sz="2800" dirty="0"/>
              <a:t> </a:t>
            </a:r>
            <a:r>
              <a:rPr lang="en-US" sz="2800" dirty="0" err="1"/>
              <a:t>sau</a:t>
            </a:r>
            <a:r>
              <a:rPr lang="en-US" sz="2800" dirty="0"/>
              <a:t> nu un </a:t>
            </a:r>
            <a:r>
              <a:rPr lang="en-US" sz="2800" dirty="0" err="1"/>
              <a:t>răspuns</a:t>
            </a:r>
            <a:r>
              <a:rPr lang="en-US" sz="2800" dirty="0"/>
              <a:t>.</a:t>
            </a:r>
            <a:br>
              <a:rPr lang="en-US" sz="2800" dirty="0"/>
            </a:br>
            <a:r>
              <a:rPr lang="en-US" sz="2800" dirty="0" err="1"/>
              <a:t>Exemplele</a:t>
            </a:r>
            <a:r>
              <a:rPr lang="en-US" sz="2800" dirty="0"/>
              <a:t> </a:t>
            </a:r>
            <a:r>
              <a:rPr lang="en-US" sz="2800" dirty="0" err="1"/>
              <a:t>includ</a:t>
            </a:r>
            <a:r>
              <a:rPr lang="en-US" sz="2800" dirty="0"/>
              <a:t> DNS </a:t>
            </a:r>
            <a:r>
              <a:rPr lang="en-US" sz="2800" dirty="0" err="1"/>
              <a:t>și</a:t>
            </a:r>
            <a:r>
              <a:rPr lang="en-US" sz="2800" dirty="0"/>
              <a:t> DHCP.</a:t>
            </a:r>
          </a:p>
          <a:p>
            <a:pPr indent="-285750"/>
            <a:r>
              <a:rPr lang="en-US" sz="2800" b="1" dirty="0" err="1"/>
              <a:t>Aplicații</a:t>
            </a:r>
            <a:r>
              <a:rPr lang="en-US" sz="2800" b="1" dirty="0"/>
              <a:t> care </a:t>
            </a:r>
            <a:r>
              <a:rPr lang="en-US" sz="2800" b="1" dirty="0" err="1"/>
              <a:t>gestionează</a:t>
            </a:r>
            <a:r>
              <a:rPr lang="en-US" sz="2800" b="1" dirty="0"/>
              <a:t> </a:t>
            </a:r>
            <a:r>
              <a:rPr lang="en-US" sz="2800" b="1" dirty="0" err="1"/>
              <a:t>fiabilitatea</a:t>
            </a:r>
            <a:r>
              <a:rPr lang="en-US" sz="2800" b="1" dirty="0"/>
              <a:t> </a:t>
            </a:r>
            <a:r>
              <a:rPr lang="en-US" sz="2800" b="1" dirty="0" err="1"/>
              <a:t>în</a:t>
            </a:r>
            <a:r>
              <a:rPr lang="en-US" sz="2800" b="1" dirty="0"/>
              <a:t> sine </a:t>
            </a:r>
            <a:r>
              <a:rPr lang="en-US" sz="2800" dirty="0"/>
              <a:t>–</a:t>
            </a:r>
            <a:br>
              <a:rPr lang="en-US" sz="2800" dirty="0"/>
            </a:br>
            <a:r>
              <a:rPr lang="ro-RO" sz="2800" dirty="0"/>
              <a:t>c</a:t>
            </a:r>
            <a:r>
              <a:rPr lang="en-US" sz="2800" dirty="0" err="1"/>
              <a:t>omunicații</a:t>
            </a:r>
            <a:r>
              <a:rPr lang="en-US" sz="2800" dirty="0"/>
              <a:t> </a:t>
            </a:r>
            <a:r>
              <a:rPr lang="en-US" sz="2800" dirty="0" err="1"/>
              <a:t>unidirecționale</a:t>
            </a:r>
            <a:r>
              <a:rPr lang="en-US" sz="2800" dirty="0"/>
              <a:t> </a:t>
            </a:r>
            <a:r>
              <a:rPr lang="en-US" sz="2800" dirty="0" err="1"/>
              <a:t>în</a:t>
            </a:r>
            <a:r>
              <a:rPr lang="en-US" sz="2800" dirty="0"/>
              <a:t> care </a:t>
            </a:r>
            <a:r>
              <a:rPr lang="en-US" sz="2800" dirty="0" err="1"/>
              <a:t>controlul</a:t>
            </a:r>
            <a:r>
              <a:rPr lang="en-US" sz="2800" dirty="0"/>
              <a:t> </a:t>
            </a:r>
            <a:r>
              <a:rPr lang="en-US" sz="2800" dirty="0" err="1"/>
              <a:t>fluxului</a:t>
            </a:r>
            <a:r>
              <a:rPr lang="en-US" sz="2800" dirty="0"/>
              <a:t>,</a:t>
            </a:r>
            <a:br>
              <a:rPr lang="en-US" sz="2800" dirty="0"/>
            </a:br>
            <a:r>
              <a:rPr lang="en-US" sz="2800" dirty="0" err="1"/>
              <a:t>detectarea</a:t>
            </a:r>
            <a:r>
              <a:rPr lang="en-US" sz="2800" dirty="0"/>
              <a:t> </a:t>
            </a:r>
            <a:r>
              <a:rPr lang="en-US" sz="2800" dirty="0" err="1"/>
              <a:t>erorilor</a:t>
            </a:r>
            <a:r>
              <a:rPr lang="en-US" sz="2800" dirty="0"/>
              <a:t>, </a:t>
            </a:r>
            <a:r>
              <a:rPr lang="en-US" sz="2800" dirty="0" err="1"/>
              <a:t>confirmările</a:t>
            </a:r>
            <a:r>
              <a:rPr lang="en-US" sz="2800" dirty="0"/>
              <a:t> </a:t>
            </a:r>
            <a:r>
              <a:rPr lang="en-US" sz="2800" dirty="0" err="1"/>
              <a:t>și</a:t>
            </a:r>
            <a:r>
              <a:rPr lang="en-US" sz="2800" dirty="0"/>
              <a:t> </a:t>
            </a:r>
            <a:r>
              <a:rPr lang="en-US" sz="2800" dirty="0" err="1"/>
              <a:t>recuperarea</a:t>
            </a:r>
            <a:br>
              <a:rPr lang="en-US" sz="2800" dirty="0"/>
            </a:br>
            <a:r>
              <a:rPr lang="en-US" sz="2800" dirty="0" err="1"/>
              <a:t>erorilor</a:t>
            </a:r>
            <a:r>
              <a:rPr lang="en-US" sz="2800" dirty="0"/>
              <a:t> nu sunt </a:t>
            </a:r>
            <a:r>
              <a:rPr lang="en-US" sz="2800" dirty="0" err="1"/>
              <a:t>necesare</a:t>
            </a:r>
            <a:r>
              <a:rPr lang="en-US" sz="2800" dirty="0"/>
              <a:t> </a:t>
            </a:r>
            <a:r>
              <a:rPr lang="en-US" sz="2800" dirty="0" err="1"/>
              <a:t>sau</a:t>
            </a:r>
            <a:r>
              <a:rPr lang="en-US" sz="2800" dirty="0"/>
              <a:t> pot fi </a:t>
            </a:r>
            <a:r>
              <a:rPr lang="en-US" sz="2800" dirty="0" err="1"/>
              <a:t>gestionate</a:t>
            </a:r>
            <a:r>
              <a:rPr lang="en-US" sz="2800" dirty="0"/>
              <a:t> de</a:t>
            </a:r>
            <a:br>
              <a:rPr lang="en-US" sz="2800" dirty="0"/>
            </a:br>
            <a:r>
              <a:rPr lang="en-US" sz="2800" dirty="0" err="1"/>
              <a:t>aplicație</a:t>
            </a:r>
            <a:r>
              <a:rPr lang="en-US" sz="2800" dirty="0"/>
              <a:t>. </a:t>
            </a:r>
            <a:r>
              <a:rPr lang="en-US" sz="2800" dirty="0" err="1"/>
              <a:t>Exemplele</a:t>
            </a:r>
            <a:r>
              <a:rPr lang="en-US" sz="2800" dirty="0"/>
              <a:t> </a:t>
            </a:r>
            <a:r>
              <a:rPr lang="en-US" sz="2800" dirty="0" err="1"/>
              <a:t>includ</a:t>
            </a:r>
            <a:r>
              <a:rPr lang="ro-RO" sz="2800" dirty="0"/>
              <a:t> </a:t>
            </a:r>
            <a:r>
              <a:rPr lang="en-US" sz="2800" dirty="0"/>
              <a:t>SNMP </a:t>
            </a:r>
            <a:r>
              <a:rPr lang="en-US" sz="2800" dirty="0" err="1"/>
              <a:t>și</a:t>
            </a:r>
            <a:r>
              <a:rPr lang="en-US" sz="2800" dirty="0"/>
              <a:t> TFTP.</a:t>
            </a:r>
          </a:p>
        </p:txBody>
      </p:sp>
    </p:spTree>
    <p:extLst>
      <p:ext uri="{BB962C8B-B14F-4D97-AF65-F5344CB8AC3E}">
        <p14:creationId xmlns:p14="http://schemas.microsoft.com/office/powerpoint/2010/main" val="261172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 protocol </a:t>
            </a:r>
            <a:r>
              <a:rPr lang="en-US" dirty="0" err="1"/>
              <a:t>să</a:t>
            </a:r>
            <a:r>
              <a:rPr lang="en-US" dirty="0"/>
              <a:t> </a:t>
            </a:r>
            <a:r>
              <a:rPr lang="en-US" dirty="0" err="1"/>
              <a:t>folosim</a:t>
            </a:r>
            <a:r>
              <a:rPr lang="en-US" dirty="0"/>
              <a:t>?</a:t>
            </a:r>
          </a:p>
        </p:txBody>
      </p:sp>
      <p:pic>
        <p:nvPicPr>
          <p:cNvPr id="3" name="Picture 2">
            <a:extLst>
              <a:ext uri="{FF2B5EF4-FFF2-40B4-BE49-F238E27FC236}">
                <a16:creationId xmlns:a16="http://schemas.microsoft.com/office/drawing/2014/main" id="{6185E38F-99E6-5FCB-019F-4E5E3801B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724" y="4556805"/>
            <a:ext cx="4522539" cy="2301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847654"/>
            <a:ext cx="12192000" cy="49943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600" dirty="0"/>
              <a:t>TCP </a:t>
            </a:r>
            <a:r>
              <a:rPr lang="en-US" sz="2600" dirty="0" err="1"/>
              <a:t>este</a:t>
            </a:r>
            <a:r>
              <a:rPr lang="en-US" sz="2600" dirty="0"/>
              <a:t> o </a:t>
            </a:r>
            <a:r>
              <a:rPr lang="en-US" sz="2600" dirty="0" err="1"/>
              <a:t>alegere</a:t>
            </a:r>
            <a:r>
              <a:rPr lang="en-US" sz="2600" dirty="0"/>
              <a:t> </a:t>
            </a:r>
            <a:r>
              <a:rPr lang="en-US" sz="2600" dirty="0" err="1"/>
              <a:t>mai</a:t>
            </a:r>
            <a:r>
              <a:rPr lang="en-US" sz="2600" dirty="0"/>
              <a:t> </a:t>
            </a:r>
            <a:r>
              <a:rPr lang="en-US" sz="2600" dirty="0" err="1"/>
              <a:t>bună</a:t>
            </a:r>
            <a:r>
              <a:rPr lang="en-US" sz="2600" dirty="0"/>
              <a:t> pentru:</a:t>
            </a:r>
          </a:p>
          <a:p>
            <a:pPr marL="742950" lvl="1" indent="-285750">
              <a:buFont typeface="Arial" panose="020B0604020202020204" pitchFamily="34" charset="0"/>
              <a:buChar char="•"/>
            </a:pPr>
            <a:r>
              <a:rPr lang="en-US" sz="2400" dirty="0" err="1"/>
              <a:t>Aplicații</a:t>
            </a:r>
            <a:r>
              <a:rPr lang="en-US" sz="2400" dirty="0"/>
              <a:t> ale </a:t>
            </a:r>
            <a:r>
              <a:rPr lang="en-US" sz="2400" dirty="0" err="1"/>
              <a:t>căror</a:t>
            </a:r>
            <a:r>
              <a:rPr lang="en-US" sz="2400" dirty="0"/>
              <a:t> </a:t>
            </a:r>
            <a:r>
              <a:rPr lang="ro-RO" sz="2400" dirty="0"/>
              <a:t>date</a:t>
            </a:r>
            <a:r>
              <a:rPr lang="en-US" sz="2400" dirty="0"/>
              <a:t> trebuie </a:t>
            </a:r>
            <a:r>
              <a:rPr lang="en-US" sz="2400" dirty="0" err="1"/>
              <a:t>să</a:t>
            </a:r>
            <a:r>
              <a:rPr lang="en-US" sz="2400" dirty="0"/>
              <a:t> </a:t>
            </a:r>
            <a:r>
              <a:rPr lang="en-US" sz="2400" dirty="0" err="1"/>
              <a:t>ajungă</a:t>
            </a:r>
            <a:r>
              <a:rPr lang="en-US" sz="2400" dirty="0"/>
              <a:t> </a:t>
            </a:r>
            <a:r>
              <a:rPr lang="en-US" sz="2400" dirty="0" err="1"/>
              <a:t>într</a:t>
            </a:r>
            <a:r>
              <a:rPr lang="en-US" sz="2400" dirty="0"/>
              <a:t>-o </a:t>
            </a:r>
            <a:r>
              <a:rPr lang="en-US" sz="2400" dirty="0" err="1"/>
              <a:t>secvență</a:t>
            </a:r>
            <a:r>
              <a:rPr lang="en-US" sz="2400" dirty="0"/>
              <a:t> foarte </a:t>
            </a:r>
            <a:r>
              <a:rPr lang="en-US" sz="2400" dirty="0" err="1"/>
              <a:t>specifică</a:t>
            </a:r>
            <a:r>
              <a:rPr lang="en-US" sz="2400" dirty="0"/>
              <a:t> pentru a fi </a:t>
            </a:r>
            <a:r>
              <a:rPr lang="en-US" sz="2400" dirty="0" err="1"/>
              <a:t>procesate</a:t>
            </a:r>
            <a:r>
              <a:rPr lang="en-US" sz="2400" dirty="0"/>
              <a:t> cu </a:t>
            </a:r>
            <a:r>
              <a:rPr lang="en-US" sz="2400" dirty="0" err="1"/>
              <a:t>succes</a:t>
            </a:r>
            <a:r>
              <a:rPr lang="en-US" sz="2400" dirty="0"/>
              <a:t>;</a:t>
            </a:r>
          </a:p>
          <a:p>
            <a:pPr marL="742950" lvl="1" indent="-285750">
              <a:buFont typeface="Arial" panose="020B0604020202020204" pitchFamily="34" charset="0"/>
              <a:buChar char="•"/>
            </a:pPr>
            <a:r>
              <a:rPr lang="en-US" sz="2400" dirty="0" err="1"/>
              <a:t>Aplicație</a:t>
            </a:r>
            <a:r>
              <a:rPr lang="en-US" sz="2400" dirty="0"/>
              <a:t> </a:t>
            </a:r>
            <a:r>
              <a:rPr lang="en-US" sz="2400" dirty="0" err="1"/>
              <a:t>în</a:t>
            </a:r>
            <a:r>
              <a:rPr lang="en-US" sz="2400" dirty="0"/>
              <a:t> care </a:t>
            </a:r>
            <a:r>
              <a:rPr lang="en-US" sz="2400" dirty="0" err="1"/>
              <a:t>toate</a:t>
            </a:r>
            <a:r>
              <a:rPr lang="en-US" sz="2400" dirty="0"/>
              <a:t> </a:t>
            </a:r>
            <a:r>
              <a:rPr lang="en-US" sz="2400" dirty="0" err="1"/>
              <a:t>datele</a:t>
            </a:r>
            <a:r>
              <a:rPr lang="en-US" sz="2400" dirty="0"/>
              <a:t> trebuie </a:t>
            </a:r>
            <a:r>
              <a:rPr lang="en-US" sz="2400" dirty="0" err="1"/>
              <a:t>să</a:t>
            </a:r>
            <a:r>
              <a:rPr lang="en-US" sz="2400" dirty="0"/>
              <a:t> fie </a:t>
            </a:r>
            <a:r>
              <a:rPr lang="en-US" sz="2400" dirty="0" err="1"/>
              <a:t>primite</a:t>
            </a:r>
            <a:r>
              <a:rPr lang="en-US" sz="2400" dirty="0"/>
              <a:t> integral </a:t>
            </a:r>
            <a:r>
              <a:rPr lang="en-US" sz="2400" dirty="0" err="1"/>
              <a:t>înainte</a:t>
            </a:r>
            <a:r>
              <a:rPr lang="en-US" sz="2400" dirty="0"/>
              <a:t> </a:t>
            </a:r>
            <a:r>
              <a:rPr lang="ro-RO" sz="2400" dirty="0"/>
              <a:t>de a putea fi procesate</a:t>
            </a:r>
            <a:r>
              <a:rPr lang="en-US" sz="2400" dirty="0"/>
              <a:t>.</a:t>
            </a:r>
          </a:p>
          <a:p>
            <a:pPr marL="285750" indent="-285750"/>
            <a:r>
              <a:rPr lang="en-US" sz="2600" dirty="0" err="1"/>
              <a:t>Aplicațiile</a:t>
            </a:r>
            <a:r>
              <a:rPr lang="en-US" sz="2600" dirty="0"/>
              <a:t> care </a:t>
            </a:r>
            <a:r>
              <a:rPr lang="en-US" sz="2600" dirty="0" err="1"/>
              <a:t>necesită</a:t>
            </a:r>
            <a:r>
              <a:rPr lang="en-US" sz="2600" dirty="0"/>
              <a:t> TCP </a:t>
            </a:r>
            <a:r>
              <a:rPr lang="en-US" sz="2600" dirty="0" err="1"/>
              <a:t>includ</a:t>
            </a:r>
            <a:r>
              <a:rPr lang="en-US" sz="2600" dirty="0"/>
              <a:t>: </a:t>
            </a:r>
            <a:r>
              <a:rPr lang="en-US" sz="2600" dirty="0" err="1"/>
              <a:t>baze</a:t>
            </a:r>
            <a:r>
              <a:rPr lang="en-US" sz="2600" dirty="0"/>
              <a:t> de date, </a:t>
            </a:r>
            <a:r>
              <a:rPr lang="en-US" sz="2600" dirty="0" err="1"/>
              <a:t>browsere</a:t>
            </a:r>
            <a:r>
              <a:rPr lang="en-US" sz="2600" dirty="0"/>
              <a:t> web, </a:t>
            </a:r>
            <a:r>
              <a:rPr lang="en-US" sz="2600" dirty="0" err="1"/>
              <a:t>clienți</a:t>
            </a:r>
            <a:r>
              <a:rPr lang="en-US" sz="2600" dirty="0"/>
              <a:t> de e-mail;</a:t>
            </a:r>
          </a:p>
          <a:p>
            <a:pPr marL="285750" indent="-285750"/>
            <a:r>
              <a:rPr lang="en-US" sz="2600" dirty="0"/>
              <a:t>UDP </a:t>
            </a:r>
            <a:r>
              <a:rPr lang="en-US" sz="2600" dirty="0" err="1"/>
              <a:t>este</a:t>
            </a:r>
            <a:r>
              <a:rPr lang="en-US" sz="2600" dirty="0"/>
              <a:t> o </a:t>
            </a:r>
            <a:r>
              <a:rPr lang="en-US" sz="2600" dirty="0" err="1"/>
              <a:t>alegere</a:t>
            </a:r>
            <a:r>
              <a:rPr lang="en-US" sz="2600" dirty="0"/>
              <a:t> </a:t>
            </a:r>
            <a:r>
              <a:rPr lang="en-US" sz="2600" dirty="0" err="1"/>
              <a:t>mai</a:t>
            </a:r>
            <a:r>
              <a:rPr lang="en-US" sz="2600" dirty="0"/>
              <a:t> </a:t>
            </a:r>
            <a:r>
              <a:rPr lang="en-US" sz="2600" dirty="0" err="1"/>
              <a:t>bună</a:t>
            </a:r>
            <a:r>
              <a:rPr lang="en-US" sz="2600" dirty="0"/>
              <a:t> pentru </a:t>
            </a:r>
            <a:r>
              <a:rPr lang="en-US" sz="2600" dirty="0" err="1"/>
              <a:t>aplicațiile</a:t>
            </a:r>
            <a:r>
              <a:rPr lang="en-US" sz="2600" dirty="0"/>
              <a:t> care pot </a:t>
            </a:r>
            <a:r>
              <a:rPr lang="en-US" sz="2600" dirty="0" err="1"/>
              <a:t>tolera</a:t>
            </a:r>
            <a:r>
              <a:rPr lang="en-US" sz="2600" dirty="0"/>
              <a:t> </a:t>
            </a:r>
            <a:r>
              <a:rPr lang="en-US" sz="2600" dirty="0" err="1"/>
              <a:t>unele</a:t>
            </a:r>
            <a:r>
              <a:rPr lang="en-US" sz="2600" dirty="0"/>
              <a:t> </a:t>
            </a:r>
            <a:r>
              <a:rPr lang="en-US" sz="2600" dirty="0" err="1"/>
              <a:t>pierderi</a:t>
            </a:r>
            <a:r>
              <a:rPr lang="en-US" sz="2600" dirty="0"/>
              <a:t> de date </a:t>
            </a:r>
            <a:r>
              <a:rPr lang="en-US" sz="2600" dirty="0" err="1"/>
              <a:t>în</a:t>
            </a:r>
            <a:r>
              <a:rPr lang="en-US" sz="2600" dirty="0"/>
              <a:t> </a:t>
            </a:r>
            <a:r>
              <a:rPr lang="en-US" sz="2600" dirty="0" err="1"/>
              <a:t>timpul</a:t>
            </a:r>
            <a:r>
              <a:rPr lang="en-US" sz="2600" dirty="0"/>
              <a:t> </a:t>
            </a:r>
            <a:r>
              <a:rPr lang="en-US" sz="2600" dirty="0" err="1"/>
              <a:t>transmisiei</a:t>
            </a:r>
            <a:r>
              <a:rPr lang="en-US" sz="2600" dirty="0"/>
              <a:t>, </a:t>
            </a:r>
            <a:r>
              <a:rPr lang="en-US" sz="2600" dirty="0" err="1"/>
              <a:t>dar</a:t>
            </a:r>
            <a:r>
              <a:rPr lang="en-US" sz="2600" dirty="0"/>
              <a:t> </a:t>
            </a:r>
            <a:r>
              <a:rPr lang="en-US" sz="2600" dirty="0" err="1"/>
              <a:t>întârzierile</a:t>
            </a:r>
            <a:r>
              <a:rPr lang="en-US" sz="2600" dirty="0"/>
              <a:t> </a:t>
            </a:r>
            <a:r>
              <a:rPr lang="en-US" sz="2600" dirty="0" err="1"/>
              <a:t>în</a:t>
            </a:r>
            <a:r>
              <a:rPr lang="en-US" sz="2600" dirty="0"/>
              <a:t> </a:t>
            </a:r>
            <a:r>
              <a:rPr lang="en-US" sz="2600" dirty="0" err="1"/>
              <a:t>transmisie</a:t>
            </a:r>
            <a:r>
              <a:rPr lang="en-US" sz="2600" dirty="0"/>
              <a:t> sunt </a:t>
            </a:r>
            <a:r>
              <a:rPr lang="en-US" sz="2600" dirty="0" err="1"/>
              <a:t>inacceptabile</a:t>
            </a:r>
            <a:r>
              <a:rPr lang="en-US" sz="2600" dirty="0"/>
              <a:t>;</a:t>
            </a:r>
          </a:p>
          <a:p>
            <a:pPr marL="285750" indent="-285750"/>
            <a:r>
              <a:rPr lang="en-US" sz="2600" dirty="0" err="1"/>
              <a:t>Aplicațiile</a:t>
            </a:r>
            <a:r>
              <a:rPr lang="en-US" sz="2600" dirty="0"/>
              <a:t> </a:t>
            </a:r>
            <a:r>
              <a:rPr lang="ro-RO" sz="2600" dirty="0"/>
              <a:t>care folosesc </a:t>
            </a:r>
            <a:r>
              <a:rPr lang="en-US" sz="2600" dirty="0"/>
              <a:t>UDP </a:t>
            </a:r>
            <a:r>
              <a:rPr lang="en-US" sz="2600" dirty="0" err="1"/>
              <a:t>includ</a:t>
            </a:r>
            <a:r>
              <a:rPr lang="en-US" sz="2600" dirty="0"/>
              <a:t>:</a:t>
            </a:r>
          </a:p>
          <a:p>
            <a:pPr marL="742950" lvl="1" indent="-285750">
              <a:buFont typeface="Arial" panose="020B0604020202020204" pitchFamily="34" charset="0"/>
              <a:buChar char="•"/>
            </a:pPr>
            <a:r>
              <a:rPr lang="en-US" sz="2400" dirty="0"/>
              <a:t>Streaming audio live;</a:t>
            </a:r>
          </a:p>
          <a:p>
            <a:pPr marL="742950" lvl="1" indent="-285750">
              <a:buFont typeface="Arial" panose="020B0604020202020204" pitchFamily="34" charset="0"/>
              <a:buChar char="•"/>
            </a:pPr>
            <a:r>
              <a:rPr lang="en-US" sz="2400" dirty="0"/>
              <a:t>Streaming video live;</a:t>
            </a:r>
          </a:p>
          <a:p>
            <a:pPr marL="742950" lvl="1" indent="-285750">
              <a:buFont typeface="Arial" panose="020B0604020202020204" pitchFamily="34" charset="0"/>
              <a:buChar char="•"/>
            </a:pPr>
            <a:r>
              <a:rPr lang="en-US" sz="2400" dirty="0"/>
              <a:t>Voce </a:t>
            </a:r>
            <a:r>
              <a:rPr lang="en-US" sz="2400" dirty="0" err="1"/>
              <a:t>peste</a:t>
            </a:r>
            <a:r>
              <a:rPr lang="en-US" sz="2400" dirty="0"/>
              <a:t> IP (VoIP).</a:t>
            </a:r>
          </a:p>
        </p:txBody>
      </p:sp>
    </p:spTree>
    <p:extLst>
      <p:ext uri="{BB962C8B-B14F-4D97-AF65-F5344CB8AC3E}">
        <p14:creationId xmlns:p14="http://schemas.microsoft.com/office/powerpoint/2010/main" val="333877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Funcțiile</a:t>
            </a:r>
            <a:r>
              <a:rPr lang="en-US" dirty="0"/>
              <a:t> </a:t>
            </a:r>
            <a:r>
              <a:rPr lang="en-US" dirty="0" err="1"/>
              <a:t>nivelului</a:t>
            </a:r>
            <a:r>
              <a:rPr lang="en-US" dirty="0"/>
              <a:t> transport (II)</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5" y="3069125"/>
            <a:ext cx="5599006" cy="261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dirty="0" err="1"/>
              <a:t>Urmărirea</a:t>
            </a:r>
            <a:r>
              <a:rPr lang="en-US" sz="3000" b="1" dirty="0"/>
              <a:t> </a:t>
            </a:r>
            <a:r>
              <a:rPr lang="en-US" sz="3000" b="1" dirty="0" err="1"/>
              <a:t>conversațiilor</a:t>
            </a:r>
            <a:r>
              <a:rPr lang="en-US" sz="3000" b="1" dirty="0"/>
              <a:t> </a:t>
            </a:r>
            <a:r>
              <a:rPr lang="en-US" sz="3000" b="1" dirty="0" err="1"/>
              <a:t>individuale</a:t>
            </a:r>
            <a:endParaRPr lang="en-US" sz="3000" b="1" dirty="0"/>
          </a:p>
          <a:p>
            <a:pPr marL="0" indent="0">
              <a:buNone/>
            </a:pPr>
            <a:r>
              <a:rPr lang="en-US" sz="2800" dirty="0" err="1"/>
              <a:t>Urmărind</a:t>
            </a:r>
            <a:r>
              <a:rPr lang="en-US" sz="2800" dirty="0"/>
              <a:t> </a:t>
            </a:r>
            <a:r>
              <a:rPr lang="en-US" sz="2800" dirty="0" err="1"/>
              <a:t>fiecare</a:t>
            </a:r>
            <a:r>
              <a:rPr lang="en-US" sz="2800" dirty="0"/>
              <a:t> </a:t>
            </a:r>
            <a:r>
              <a:rPr lang="en-US" sz="2800" dirty="0" err="1"/>
              <a:t>conversație</a:t>
            </a:r>
            <a:r>
              <a:rPr lang="en-US" sz="2800" dirty="0"/>
              <a:t> </a:t>
            </a:r>
            <a:r>
              <a:rPr lang="en-US" sz="2800" dirty="0" err="1"/>
              <a:t>individuală</a:t>
            </a:r>
            <a:r>
              <a:rPr lang="en-US" sz="2800" dirty="0"/>
              <a:t> care </a:t>
            </a:r>
            <a:r>
              <a:rPr lang="en-US" sz="2800" dirty="0" err="1"/>
              <a:t>decurge</a:t>
            </a:r>
            <a:r>
              <a:rPr lang="en-US" sz="2800" dirty="0"/>
              <a:t> </a:t>
            </a:r>
            <a:r>
              <a:rPr lang="en-US" sz="2800" dirty="0" err="1"/>
              <a:t>între</a:t>
            </a:r>
            <a:r>
              <a:rPr lang="en-US" sz="2800" dirty="0"/>
              <a:t> o </a:t>
            </a:r>
            <a:r>
              <a:rPr lang="en-US" sz="2800" dirty="0" err="1"/>
              <a:t>aplicație</a:t>
            </a:r>
            <a:r>
              <a:rPr lang="en-US" sz="2800" dirty="0"/>
              <a:t> </a:t>
            </a:r>
            <a:r>
              <a:rPr lang="en-US" sz="2800" dirty="0" err="1"/>
              <a:t>sursă</a:t>
            </a:r>
            <a:r>
              <a:rPr lang="en-US" sz="2800" dirty="0"/>
              <a:t> </a:t>
            </a:r>
            <a:r>
              <a:rPr lang="en-US" sz="2800" dirty="0" err="1"/>
              <a:t>și</a:t>
            </a:r>
            <a:r>
              <a:rPr lang="en-US" sz="2800" dirty="0"/>
              <a:t> o </a:t>
            </a:r>
            <a:r>
              <a:rPr lang="en-US" sz="2800" dirty="0" err="1"/>
              <a:t>aplicație</a:t>
            </a:r>
            <a:r>
              <a:rPr lang="en-US" sz="2800" dirty="0"/>
              <a:t> de </a:t>
            </a:r>
            <a:r>
              <a:rPr lang="en-US" sz="2800" dirty="0" err="1"/>
              <a:t>destinație</a:t>
            </a:r>
            <a:r>
              <a:rPr lang="en-US" sz="2800" dirty="0"/>
              <a:t> </a:t>
            </a:r>
            <a:r>
              <a:rPr lang="en-US" sz="2800" dirty="0" err="1"/>
              <a:t>separat</a:t>
            </a:r>
            <a:r>
              <a:rPr lang="en-US" sz="2800" dirty="0"/>
              <a:t>.</a:t>
            </a:r>
          </a:p>
        </p:txBody>
      </p:sp>
      <p:pic>
        <p:nvPicPr>
          <p:cNvPr id="8" name="Picture 2">
            <a:extLst>
              <a:ext uri="{FF2B5EF4-FFF2-40B4-BE49-F238E27FC236}">
                <a16:creationId xmlns:a16="http://schemas.microsoft.com/office/drawing/2014/main" id="{3169919B-3BB4-49E2-B0C9-1F24A7FEA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779" y="2671329"/>
            <a:ext cx="5729956" cy="4072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553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Comparație</a:t>
            </a:r>
            <a:r>
              <a:rPr lang="en-US" dirty="0"/>
              <a:t> </a:t>
            </a:r>
            <a:r>
              <a:rPr lang="en-US" dirty="0" err="1"/>
              <a:t>între</a:t>
            </a:r>
            <a:r>
              <a:rPr lang="en-US" dirty="0"/>
              <a:t> TCP </a:t>
            </a:r>
            <a:r>
              <a:rPr lang="en-US" dirty="0" err="1"/>
              <a:t>și</a:t>
            </a:r>
            <a:r>
              <a:rPr lang="en-US" dirty="0"/>
              <a:t> UDP</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3090570"/>
            <a:ext cx="6096000" cy="3751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600" dirty="0" err="1"/>
              <a:t>Orientat</a:t>
            </a:r>
            <a:r>
              <a:rPr lang="en-US" sz="2600" dirty="0"/>
              <a:t> pe </a:t>
            </a:r>
            <a:r>
              <a:rPr lang="en-US" sz="2600" dirty="0" err="1"/>
              <a:t>conexiune</a:t>
            </a:r>
            <a:r>
              <a:rPr lang="en-US" sz="2600" dirty="0"/>
              <a:t>;</a:t>
            </a:r>
          </a:p>
          <a:p>
            <a:pPr lvl="1"/>
            <a:r>
              <a:rPr lang="en-US" sz="2600" dirty="0"/>
              <a:t>Cu </a:t>
            </a:r>
            <a:r>
              <a:rPr lang="en-US" sz="2600" dirty="0" err="1"/>
              <a:t>garanții</a:t>
            </a:r>
            <a:r>
              <a:rPr lang="en-US" sz="2600" dirty="0"/>
              <a:t> de </a:t>
            </a:r>
            <a:r>
              <a:rPr lang="en-US" sz="2600" dirty="0" err="1"/>
              <a:t>transmisie</a:t>
            </a:r>
            <a:r>
              <a:rPr lang="en-US" sz="2600" dirty="0"/>
              <a:t> </a:t>
            </a:r>
            <a:r>
              <a:rPr lang="en-US" sz="2600" dirty="0" err="1"/>
              <a:t>dar</a:t>
            </a:r>
            <a:r>
              <a:rPr lang="en-US" sz="2600" dirty="0"/>
              <a:t> </a:t>
            </a:r>
            <a:r>
              <a:rPr lang="en-US" sz="2600" dirty="0" err="1"/>
              <a:t>mai</a:t>
            </a:r>
            <a:r>
              <a:rPr lang="en-US" sz="2600" dirty="0"/>
              <a:t> </a:t>
            </a:r>
            <a:r>
              <a:rPr lang="en-US" sz="2600" dirty="0" err="1"/>
              <a:t>multe</a:t>
            </a:r>
            <a:r>
              <a:rPr lang="en-US" sz="2600" dirty="0"/>
              <a:t> date </a:t>
            </a:r>
            <a:r>
              <a:rPr lang="en-US" sz="2600" dirty="0" err="1"/>
              <a:t>suplimentare</a:t>
            </a:r>
            <a:r>
              <a:rPr lang="en-US" sz="2600" dirty="0"/>
              <a:t>;</a:t>
            </a:r>
          </a:p>
          <a:p>
            <a:pPr lvl="1"/>
            <a:r>
              <a:rPr lang="en-US" sz="2600" dirty="0" err="1"/>
              <a:t>Reordonarea</a:t>
            </a:r>
            <a:r>
              <a:rPr lang="en-US" sz="2600" dirty="0"/>
              <a:t> </a:t>
            </a:r>
            <a:r>
              <a:rPr lang="en-US" sz="2600" dirty="0" err="1"/>
              <a:t>datelor</a:t>
            </a:r>
            <a:r>
              <a:rPr lang="en-US" sz="2600" dirty="0"/>
              <a:t> </a:t>
            </a:r>
            <a:r>
              <a:rPr lang="en-US" sz="2600" dirty="0" err="1"/>
              <a:t>primite</a:t>
            </a:r>
            <a:r>
              <a:rPr lang="en-US" sz="2600" dirty="0"/>
              <a:t>;</a:t>
            </a:r>
          </a:p>
          <a:p>
            <a:pPr lvl="1"/>
            <a:r>
              <a:rPr lang="en-US" sz="2600" dirty="0" err="1"/>
              <a:t>Datele</a:t>
            </a:r>
            <a:r>
              <a:rPr lang="en-US" sz="2600" dirty="0"/>
              <a:t> sunt </a:t>
            </a:r>
            <a:r>
              <a:rPr lang="en-US" sz="2600" dirty="0" err="1"/>
              <a:t>trimise</a:t>
            </a:r>
            <a:r>
              <a:rPr lang="en-US" sz="2600" dirty="0"/>
              <a:t> ca un stream;</a:t>
            </a:r>
          </a:p>
          <a:p>
            <a:pPr lvl="1"/>
            <a:r>
              <a:rPr lang="en-US" sz="2600" dirty="0"/>
              <a:t>Se </a:t>
            </a:r>
            <a:r>
              <a:rPr lang="en-US" sz="2600" dirty="0" err="1"/>
              <a:t>confirmă</a:t>
            </a:r>
            <a:r>
              <a:rPr lang="en-US" sz="2600" dirty="0"/>
              <a:t> </a:t>
            </a:r>
            <a:r>
              <a:rPr lang="en-US" sz="2600" dirty="0" err="1"/>
              <a:t>recepția</a:t>
            </a:r>
            <a:r>
              <a:rPr lang="en-US" sz="2600" dirty="0"/>
              <a:t> </a:t>
            </a:r>
            <a:r>
              <a:rPr lang="en-US" sz="2600" dirty="0" err="1"/>
              <a:t>datelor</a:t>
            </a:r>
            <a:r>
              <a:rPr lang="en-US" sz="2600" dirty="0"/>
              <a:t>;</a:t>
            </a:r>
          </a:p>
          <a:p>
            <a:pPr lvl="1"/>
            <a:r>
              <a:rPr lang="en-US" sz="2600" dirty="0"/>
              <a:t>Se pot </a:t>
            </a:r>
            <a:r>
              <a:rPr lang="en-US" sz="2600" dirty="0" err="1"/>
              <a:t>corecta</a:t>
            </a:r>
            <a:r>
              <a:rPr lang="en-US" sz="2600" dirty="0"/>
              <a:t> </a:t>
            </a:r>
            <a:r>
              <a:rPr lang="en-US" sz="2600" dirty="0" err="1"/>
              <a:t>erori</a:t>
            </a:r>
            <a:r>
              <a:rPr lang="en-US" sz="2600" dirty="0"/>
              <a:t> </a:t>
            </a:r>
            <a:r>
              <a:rPr lang="en-US" sz="2600" dirty="0" err="1"/>
              <a:t>în</a:t>
            </a:r>
            <a:r>
              <a:rPr lang="en-US" sz="2600" dirty="0"/>
              <a:t> </a:t>
            </a:r>
            <a:r>
              <a:rPr lang="en-US" sz="2600" dirty="0" err="1"/>
              <a:t>transmisie</a:t>
            </a:r>
            <a:r>
              <a:rPr lang="en-US" sz="2600" dirty="0"/>
              <a:t>;</a:t>
            </a:r>
          </a:p>
          <a:p>
            <a:pPr lvl="1"/>
            <a:r>
              <a:rPr lang="en-US" sz="2600" dirty="0" err="1"/>
              <a:t>Cuprinde</a:t>
            </a:r>
            <a:r>
              <a:rPr lang="en-US" sz="2600" dirty="0"/>
              <a:t> </a:t>
            </a:r>
            <a:r>
              <a:rPr lang="en-US" sz="2600" dirty="0" err="1"/>
              <a:t>mecanisme</a:t>
            </a:r>
            <a:r>
              <a:rPr lang="en-US" sz="2600" dirty="0"/>
              <a:t> (</a:t>
            </a:r>
            <a:r>
              <a:rPr lang="en-US" sz="2600" dirty="0" err="1"/>
              <a:t>mai</a:t>
            </a:r>
            <a:r>
              <a:rPr lang="en-US" sz="2600" dirty="0"/>
              <a:t> </a:t>
            </a:r>
            <a:r>
              <a:rPr lang="en-US" sz="2600" dirty="0" err="1"/>
              <a:t>complexe</a:t>
            </a:r>
            <a:r>
              <a:rPr lang="en-US" sz="2600" dirty="0"/>
              <a:t>) de </a:t>
            </a:r>
            <a:r>
              <a:rPr lang="en-US" sz="2600" dirty="0" err="1"/>
              <a:t>optimizare</a:t>
            </a:r>
            <a:r>
              <a:rPr lang="en-US" sz="2600" dirty="0"/>
              <a:t> cu windowing.</a:t>
            </a:r>
          </a:p>
        </p:txBody>
      </p:sp>
      <p:sp>
        <p:nvSpPr>
          <p:cNvPr id="3" name="Content Placeholder 2">
            <a:extLst>
              <a:ext uri="{FF2B5EF4-FFF2-40B4-BE49-F238E27FC236}">
                <a16:creationId xmlns:a16="http://schemas.microsoft.com/office/drawing/2014/main" id="{BA3B3604-072C-ED09-BBF3-0E50975BB548}"/>
              </a:ext>
            </a:extLst>
          </p:cNvPr>
          <p:cNvSpPr txBox="1">
            <a:spLocks/>
          </p:cNvSpPr>
          <p:nvPr/>
        </p:nvSpPr>
        <p:spPr>
          <a:xfrm>
            <a:off x="6096000" y="3090569"/>
            <a:ext cx="6096000" cy="3751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600" dirty="0" err="1"/>
              <a:t>Fără</a:t>
            </a:r>
            <a:r>
              <a:rPr lang="en-US" sz="2600" dirty="0"/>
              <a:t> </a:t>
            </a:r>
            <a:r>
              <a:rPr lang="en-US" sz="2600" dirty="0" err="1"/>
              <a:t>conexiuni</a:t>
            </a:r>
            <a:r>
              <a:rPr lang="en-US" sz="2600" dirty="0"/>
              <a:t>;</a:t>
            </a:r>
          </a:p>
          <a:p>
            <a:pPr lvl="1"/>
            <a:r>
              <a:rPr lang="en-US" sz="2600" dirty="0"/>
              <a:t>Rapid, cu </a:t>
            </a:r>
            <a:r>
              <a:rPr lang="en-US" sz="2600" dirty="0" err="1"/>
              <a:t>puține</a:t>
            </a:r>
            <a:r>
              <a:rPr lang="en-US" sz="2600" dirty="0"/>
              <a:t> metadate </a:t>
            </a:r>
            <a:r>
              <a:rPr lang="en-US" sz="2600" dirty="0" err="1"/>
              <a:t>suplimentare</a:t>
            </a:r>
            <a:r>
              <a:rPr lang="en-US" sz="2600" dirty="0"/>
              <a:t>, </a:t>
            </a:r>
            <a:r>
              <a:rPr lang="en-US" sz="2600" dirty="0" err="1"/>
              <a:t>dar</a:t>
            </a:r>
            <a:r>
              <a:rPr lang="en-US" sz="2600" dirty="0"/>
              <a:t> </a:t>
            </a:r>
            <a:r>
              <a:rPr lang="en-US" sz="2600" dirty="0" err="1"/>
              <a:t>fără</a:t>
            </a:r>
            <a:r>
              <a:rPr lang="en-US" sz="2600" dirty="0"/>
              <a:t> </a:t>
            </a:r>
            <a:r>
              <a:rPr lang="en-US" sz="2600" dirty="0" err="1"/>
              <a:t>garanții</a:t>
            </a:r>
            <a:r>
              <a:rPr lang="en-US" sz="2600" dirty="0"/>
              <a:t>;</a:t>
            </a:r>
          </a:p>
          <a:p>
            <a:pPr lvl="1"/>
            <a:r>
              <a:rPr lang="en-US" sz="2600" dirty="0" err="1"/>
              <a:t>Fără</a:t>
            </a:r>
            <a:r>
              <a:rPr lang="en-US" sz="2600" dirty="0"/>
              <a:t> </a:t>
            </a:r>
            <a:r>
              <a:rPr lang="en-US" sz="2600" dirty="0" err="1"/>
              <a:t>reordonarea</a:t>
            </a:r>
            <a:r>
              <a:rPr lang="en-US" sz="2600" dirty="0"/>
              <a:t> </a:t>
            </a:r>
            <a:r>
              <a:rPr lang="en-US" sz="2600" dirty="0" err="1"/>
              <a:t>datelor</a:t>
            </a:r>
            <a:r>
              <a:rPr lang="en-US" sz="2600" dirty="0"/>
              <a:t> </a:t>
            </a:r>
            <a:r>
              <a:rPr lang="en-US" sz="2600" dirty="0" err="1"/>
              <a:t>primite</a:t>
            </a:r>
            <a:r>
              <a:rPr lang="en-US" sz="2600" dirty="0"/>
              <a:t>;</a:t>
            </a:r>
          </a:p>
          <a:p>
            <a:pPr lvl="1"/>
            <a:r>
              <a:rPr lang="en-US" sz="2600" dirty="0" err="1"/>
              <a:t>Datele</a:t>
            </a:r>
            <a:r>
              <a:rPr lang="en-US" sz="2600" dirty="0"/>
              <a:t> sunt </a:t>
            </a:r>
            <a:r>
              <a:rPr lang="en-US" sz="2600" dirty="0" err="1"/>
              <a:t>trimise</a:t>
            </a:r>
            <a:r>
              <a:rPr lang="en-US" sz="2600" dirty="0"/>
              <a:t> ca </a:t>
            </a:r>
            <a:r>
              <a:rPr lang="en-US" sz="2600" dirty="0" err="1"/>
              <a:t>entități</a:t>
            </a:r>
            <a:r>
              <a:rPr lang="en-US" sz="2600" dirty="0"/>
              <a:t> separate;</a:t>
            </a:r>
          </a:p>
          <a:p>
            <a:pPr lvl="1"/>
            <a:r>
              <a:rPr lang="en-US" sz="2600" dirty="0"/>
              <a:t>Nu se </a:t>
            </a:r>
            <a:r>
              <a:rPr lang="en-US" sz="2600" dirty="0" err="1"/>
              <a:t>confirmă</a:t>
            </a:r>
            <a:r>
              <a:rPr lang="en-US" sz="2600" dirty="0"/>
              <a:t> </a:t>
            </a:r>
            <a:r>
              <a:rPr lang="en-US" sz="2600" dirty="0" err="1"/>
              <a:t>recepția</a:t>
            </a:r>
            <a:r>
              <a:rPr lang="en-US" sz="2600" dirty="0"/>
              <a:t> </a:t>
            </a:r>
            <a:r>
              <a:rPr lang="en-US" sz="2600" dirty="0" err="1"/>
              <a:t>datelor</a:t>
            </a:r>
            <a:r>
              <a:rPr lang="en-US" sz="2600" dirty="0"/>
              <a:t>;</a:t>
            </a:r>
          </a:p>
          <a:p>
            <a:pPr lvl="1"/>
            <a:r>
              <a:rPr lang="en-US" sz="2600" dirty="0"/>
              <a:t>Nu se pot </a:t>
            </a:r>
            <a:r>
              <a:rPr lang="en-US" sz="2600" dirty="0" err="1"/>
              <a:t>corecta</a:t>
            </a:r>
            <a:r>
              <a:rPr lang="en-US" sz="2600" dirty="0"/>
              <a:t> </a:t>
            </a:r>
            <a:r>
              <a:rPr lang="en-US" sz="2600" dirty="0" err="1"/>
              <a:t>erori</a:t>
            </a:r>
            <a:r>
              <a:rPr lang="en-US" sz="2600" dirty="0"/>
              <a:t> </a:t>
            </a:r>
            <a:r>
              <a:rPr lang="en-US" sz="2600" dirty="0" err="1"/>
              <a:t>în</a:t>
            </a:r>
            <a:r>
              <a:rPr lang="en-US" sz="2600" dirty="0"/>
              <a:t> </a:t>
            </a:r>
            <a:r>
              <a:rPr lang="en-US" sz="2600" dirty="0" err="1"/>
              <a:t>transmisie</a:t>
            </a:r>
            <a:r>
              <a:rPr lang="en-US" sz="2600" dirty="0"/>
              <a:t>.</a:t>
            </a:r>
          </a:p>
        </p:txBody>
      </p:sp>
      <p:pic>
        <p:nvPicPr>
          <p:cNvPr id="6" name="Picture 5">
            <a:extLst>
              <a:ext uri="{FF2B5EF4-FFF2-40B4-BE49-F238E27FC236}">
                <a16:creationId xmlns:a16="http://schemas.microsoft.com/office/drawing/2014/main" id="{2E30779F-73E0-6C79-96DE-8FE820905686}"/>
              </a:ext>
            </a:extLst>
          </p:cNvPr>
          <p:cNvPicPr>
            <a:picLocks noChangeAspect="1"/>
          </p:cNvPicPr>
          <p:nvPr/>
        </p:nvPicPr>
        <p:blipFill>
          <a:blip r:embed="rId3"/>
          <a:stretch>
            <a:fillRect/>
          </a:stretch>
        </p:blipFill>
        <p:spPr>
          <a:xfrm>
            <a:off x="1407211" y="956672"/>
            <a:ext cx="2629267" cy="213389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1A062B6-87FC-D88F-197D-4DB767C4D8A9}"/>
              </a:ext>
            </a:extLst>
          </p:cNvPr>
          <p:cNvPicPr>
            <a:picLocks noChangeAspect="1"/>
          </p:cNvPicPr>
          <p:nvPr/>
        </p:nvPicPr>
        <p:blipFill>
          <a:blip r:embed="rId4"/>
          <a:stretch>
            <a:fillRect/>
          </a:stretch>
        </p:blipFill>
        <p:spPr>
          <a:xfrm>
            <a:off x="7793965" y="956672"/>
            <a:ext cx="2700069" cy="21145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179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Comparație</a:t>
            </a:r>
            <a:r>
              <a:rPr lang="en-US" dirty="0"/>
              <a:t> </a:t>
            </a:r>
            <a:r>
              <a:rPr lang="en-US" dirty="0" err="1"/>
              <a:t>între</a:t>
            </a:r>
            <a:r>
              <a:rPr lang="en-US" dirty="0"/>
              <a:t> TCP </a:t>
            </a:r>
            <a:r>
              <a:rPr lang="en-US" dirty="0" err="1"/>
              <a:t>și</a:t>
            </a:r>
            <a:r>
              <a:rPr lang="en-US" dirty="0"/>
              <a:t> UDP (II)</a:t>
            </a:r>
          </a:p>
        </p:txBody>
      </p:sp>
      <p:pic>
        <p:nvPicPr>
          <p:cNvPr id="3" name="Picture 2" descr="TCP vs UDP. I will be explaining the major… | by Megh Agarwal | Medium">
            <a:extLst>
              <a:ext uri="{FF2B5EF4-FFF2-40B4-BE49-F238E27FC236}">
                <a16:creationId xmlns:a16="http://schemas.microsoft.com/office/drawing/2014/main" id="{485D9A30-1C1D-6600-7E3C-C091F5B95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921" y="1849188"/>
            <a:ext cx="6038157" cy="2522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CP vs UDP. I will be explaining the major… | by Megh Agarwal | Medium">
            <a:extLst>
              <a:ext uri="{FF2B5EF4-FFF2-40B4-BE49-F238E27FC236}">
                <a16:creationId xmlns:a16="http://schemas.microsoft.com/office/drawing/2014/main" id="{7C4B8DD7-7708-BA6F-EDEB-7E37F7CFF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921" y="4152861"/>
            <a:ext cx="6038158" cy="252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431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Comparație</a:t>
            </a:r>
            <a:r>
              <a:rPr lang="en-US" dirty="0"/>
              <a:t> </a:t>
            </a:r>
            <a:r>
              <a:rPr lang="en-US" dirty="0" err="1"/>
              <a:t>între</a:t>
            </a:r>
            <a:r>
              <a:rPr lang="en-US" dirty="0"/>
              <a:t> TCP </a:t>
            </a:r>
            <a:r>
              <a:rPr lang="en-US" dirty="0" err="1"/>
              <a:t>și</a:t>
            </a:r>
            <a:r>
              <a:rPr lang="en-US" dirty="0"/>
              <a:t> UDP</a:t>
            </a:r>
          </a:p>
        </p:txBody>
      </p:sp>
      <p:pic>
        <p:nvPicPr>
          <p:cNvPr id="6" name="Picture 5">
            <a:extLst>
              <a:ext uri="{FF2B5EF4-FFF2-40B4-BE49-F238E27FC236}">
                <a16:creationId xmlns:a16="http://schemas.microsoft.com/office/drawing/2014/main" id="{1ABED95D-9E09-840F-2F1C-9C49CABA6E60}"/>
              </a:ext>
            </a:extLst>
          </p:cNvPr>
          <p:cNvPicPr>
            <a:picLocks noChangeAspect="1"/>
          </p:cNvPicPr>
          <p:nvPr/>
        </p:nvPicPr>
        <p:blipFill>
          <a:blip r:embed="rId3"/>
          <a:stretch>
            <a:fillRect/>
          </a:stretch>
        </p:blipFill>
        <p:spPr>
          <a:xfrm>
            <a:off x="2564121" y="1868831"/>
            <a:ext cx="6648450" cy="3810000"/>
          </a:xfrm>
          <a:prstGeom prst="rect">
            <a:avLst/>
          </a:prstGeom>
        </p:spPr>
      </p:pic>
      <p:sp>
        <p:nvSpPr>
          <p:cNvPr id="7" name="Rectangle 6">
            <a:extLst>
              <a:ext uri="{FF2B5EF4-FFF2-40B4-BE49-F238E27FC236}">
                <a16:creationId xmlns:a16="http://schemas.microsoft.com/office/drawing/2014/main" id="{2FC098AF-20E1-6A23-23CC-CF408DB5B8BA}"/>
              </a:ext>
            </a:extLst>
          </p:cNvPr>
          <p:cNvSpPr/>
          <p:nvPr/>
        </p:nvSpPr>
        <p:spPr>
          <a:xfrm>
            <a:off x="7497309" y="1143511"/>
            <a:ext cx="4067211" cy="923330"/>
          </a:xfrm>
          <a:prstGeom prst="rect">
            <a:avLst/>
          </a:prstGeom>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wrap="square">
            <a:spAutoFit/>
          </a:bodyPr>
          <a:lstStyle/>
          <a:p>
            <a:r>
              <a:rPr lang="ro-RO" dirty="0">
                <a:solidFill>
                  <a:schemeClr val="lt1"/>
                </a:solidFill>
              </a:rPr>
              <a:t>TCP este orientat pe conexiune, primirea fiecărui pachet trebuie confirmată, în caz de eroarea trebuind retrimis.</a:t>
            </a:r>
            <a:endParaRPr lang="en" dirty="0">
              <a:solidFill>
                <a:schemeClr val="lt1"/>
              </a:solidFill>
            </a:endParaRPr>
          </a:p>
        </p:txBody>
      </p:sp>
      <p:sp>
        <p:nvSpPr>
          <p:cNvPr id="8" name="Rectangle 7">
            <a:extLst>
              <a:ext uri="{FF2B5EF4-FFF2-40B4-BE49-F238E27FC236}">
                <a16:creationId xmlns:a16="http://schemas.microsoft.com/office/drawing/2014/main" id="{A842ED1D-50AA-8BB2-1C8C-D48C10EA6F0B}"/>
              </a:ext>
            </a:extLst>
          </p:cNvPr>
          <p:cNvSpPr/>
          <p:nvPr/>
        </p:nvSpPr>
        <p:spPr>
          <a:xfrm>
            <a:off x="1008012" y="1403833"/>
            <a:ext cx="3686680" cy="923330"/>
          </a:xfrm>
          <a:prstGeom prst="rect">
            <a:avLst/>
          </a:prstGeom>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wrap="square">
            <a:spAutoFit/>
          </a:bodyPr>
          <a:lstStyle/>
          <a:p>
            <a:pPr lvl="0"/>
            <a:r>
              <a:rPr lang="en-US" dirty="0"/>
              <a:t>UDP nu </a:t>
            </a:r>
            <a:r>
              <a:rPr lang="en-US" dirty="0" err="1"/>
              <a:t>este</a:t>
            </a:r>
            <a:r>
              <a:rPr lang="en-US" dirty="0"/>
              <a:t> </a:t>
            </a:r>
            <a:r>
              <a:rPr lang="en-US" dirty="0" err="1"/>
              <a:t>orientat</a:t>
            </a:r>
            <a:r>
              <a:rPr lang="en-US" dirty="0"/>
              <a:t> </a:t>
            </a:r>
            <a:r>
              <a:rPr lang="en-US" dirty="0" err="1"/>
              <a:t>pe</a:t>
            </a:r>
            <a:r>
              <a:rPr lang="en-US" dirty="0"/>
              <a:t> </a:t>
            </a:r>
            <a:r>
              <a:rPr lang="en-US" dirty="0" err="1"/>
              <a:t>conexiune</a:t>
            </a:r>
            <a:r>
              <a:rPr lang="en-US" dirty="0"/>
              <a:t>, </a:t>
            </a:r>
            <a:r>
              <a:rPr lang="en-US" dirty="0" err="1"/>
              <a:t>când</a:t>
            </a:r>
            <a:r>
              <a:rPr lang="en-US" dirty="0"/>
              <a:t> se </a:t>
            </a:r>
            <a:r>
              <a:rPr lang="en-US" dirty="0" err="1"/>
              <a:t>trimite</a:t>
            </a:r>
            <a:r>
              <a:rPr lang="en-US" dirty="0"/>
              <a:t> un </a:t>
            </a:r>
            <a:r>
              <a:rPr lang="en-US" dirty="0" err="1"/>
              <a:t>mesaj</a:t>
            </a:r>
            <a:r>
              <a:rPr lang="en-US" dirty="0"/>
              <a:t> nu </a:t>
            </a:r>
            <a:r>
              <a:rPr lang="en-US" dirty="0" err="1"/>
              <a:t>avem</a:t>
            </a:r>
            <a:r>
              <a:rPr lang="en-US" dirty="0"/>
              <a:t> </a:t>
            </a:r>
            <a:r>
              <a:rPr lang="en-US" dirty="0" err="1"/>
              <a:t>confirmarea</a:t>
            </a:r>
            <a:r>
              <a:rPr lang="en-US" dirty="0"/>
              <a:t> </a:t>
            </a:r>
            <a:r>
              <a:rPr lang="en-US" dirty="0" err="1"/>
              <a:t>că</a:t>
            </a:r>
            <a:r>
              <a:rPr lang="en-US" dirty="0"/>
              <a:t> el a </a:t>
            </a:r>
            <a:r>
              <a:rPr lang="en-US" dirty="0" err="1"/>
              <a:t>fost</a:t>
            </a:r>
            <a:r>
              <a:rPr lang="en-US" dirty="0"/>
              <a:t> </a:t>
            </a:r>
            <a:r>
              <a:rPr lang="en-US" dirty="0" err="1"/>
              <a:t>recepționat</a:t>
            </a:r>
            <a:r>
              <a:rPr lang="en-US" dirty="0"/>
              <a:t>.</a:t>
            </a:r>
            <a:endParaRPr lang="en" dirty="0"/>
          </a:p>
        </p:txBody>
      </p:sp>
      <p:sp>
        <p:nvSpPr>
          <p:cNvPr id="9" name="Rectangle 8">
            <a:extLst>
              <a:ext uri="{FF2B5EF4-FFF2-40B4-BE49-F238E27FC236}">
                <a16:creationId xmlns:a16="http://schemas.microsoft.com/office/drawing/2014/main" id="{4DCA428D-6B1E-B15E-6839-3C29D6D4707B}"/>
              </a:ext>
            </a:extLst>
          </p:cNvPr>
          <p:cNvSpPr/>
          <p:nvPr/>
        </p:nvSpPr>
        <p:spPr>
          <a:xfrm>
            <a:off x="9062269" y="2502603"/>
            <a:ext cx="2150190" cy="1477328"/>
          </a:xfrm>
          <a:prstGeom prst="rect">
            <a:avLst/>
          </a:prstGeom>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square">
            <a:spAutoFit/>
          </a:bodyPr>
          <a:lstStyle/>
          <a:p>
            <a:r>
              <a:rPr lang="ro-RO" dirty="0">
                <a:solidFill>
                  <a:schemeClr val="lt1"/>
                </a:solidFill>
              </a:rPr>
              <a:t>Pachetele sunt reordonate la recepție pentru a fi procesate în ordinea în care au fost emise.</a:t>
            </a:r>
            <a:endParaRPr lang="en" dirty="0">
              <a:solidFill>
                <a:schemeClr val="lt1"/>
              </a:solidFill>
            </a:endParaRPr>
          </a:p>
        </p:txBody>
      </p:sp>
      <p:sp>
        <p:nvSpPr>
          <p:cNvPr id="10" name="Rectangle 9">
            <a:extLst>
              <a:ext uri="{FF2B5EF4-FFF2-40B4-BE49-F238E27FC236}">
                <a16:creationId xmlns:a16="http://schemas.microsoft.com/office/drawing/2014/main" id="{716F844D-ABAF-7B49-6846-7E88C65FB6B7}"/>
              </a:ext>
            </a:extLst>
          </p:cNvPr>
          <p:cNvSpPr/>
          <p:nvPr/>
        </p:nvSpPr>
        <p:spPr>
          <a:xfrm>
            <a:off x="1858131" y="2525249"/>
            <a:ext cx="1661861" cy="1200329"/>
          </a:xfrm>
          <a:prstGeom prst="rect">
            <a:avLst/>
          </a:prstGeom>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square">
            <a:spAutoFit/>
          </a:bodyPr>
          <a:lstStyle/>
          <a:p>
            <a:r>
              <a:rPr lang="ro-RO" dirty="0"/>
              <a:t>Pachetele transmise pot fi recepționate în altă ordine.</a:t>
            </a:r>
            <a:endParaRPr lang="en" dirty="0"/>
          </a:p>
        </p:txBody>
      </p:sp>
      <p:sp>
        <p:nvSpPr>
          <p:cNvPr id="11" name="Rectangle 10">
            <a:extLst>
              <a:ext uri="{FF2B5EF4-FFF2-40B4-BE49-F238E27FC236}">
                <a16:creationId xmlns:a16="http://schemas.microsoft.com/office/drawing/2014/main" id="{6867DFD2-B31D-EEFC-57DA-A2B3E9B037F6}"/>
              </a:ext>
            </a:extLst>
          </p:cNvPr>
          <p:cNvSpPr/>
          <p:nvPr/>
        </p:nvSpPr>
        <p:spPr>
          <a:xfrm>
            <a:off x="7342098" y="4415693"/>
            <a:ext cx="3114655" cy="1200329"/>
          </a:xfrm>
          <a:prstGeom prst="rect">
            <a:avLst/>
          </a:prstGeom>
          <a:effectLst>
            <a:outerShdw blurRad="50800" dist="38100" dir="5400000" algn="t"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wrap="square">
            <a:spAutoFit/>
          </a:bodyPr>
          <a:lstStyle/>
          <a:p>
            <a:r>
              <a:rPr lang="ro-RO" dirty="0">
                <a:solidFill>
                  <a:schemeClr val="lt1"/>
                </a:solidFill>
              </a:rPr>
              <a:t>Pachetele sunt reordonate la destinație, fiind jurnalizate, în caz de recepție eronată se solicită retrimiterea </a:t>
            </a:r>
            <a:r>
              <a:rPr lang="ro-RO">
                <a:solidFill>
                  <a:schemeClr val="lt1"/>
                </a:solidFill>
              </a:rPr>
              <a:t>lor.</a:t>
            </a:r>
            <a:endParaRPr lang="en" dirty="0">
              <a:solidFill>
                <a:schemeClr val="lt1"/>
              </a:solidFill>
            </a:endParaRPr>
          </a:p>
        </p:txBody>
      </p:sp>
      <p:sp>
        <p:nvSpPr>
          <p:cNvPr id="12" name="Rectangle 11">
            <a:extLst>
              <a:ext uri="{FF2B5EF4-FFF2-40B4-BE49-F238E27FC236}">
                <a16:creationId xmlns:a16="http://schemas.microsoft.com/office/drawing/2014/main" id="{5C0A89E9-0A12-4D6F-A8A2-7E93FD580D8A}"/>
              </a:ext>
            </a:extLst>
          </p:cNvPr>
          <p:cNvSpPr/>
          <p:nvPr/>
        </p:nvSpPr>
        <p:spPr>
          <a:xfrm>
            <a:off x="1839677" y="4530838"/>
            <a:ext cx="2731873" cy="1477328"/>
          </a:xfrm>
          <a:prstGeom prst="rect">
            <a:avLst/>
          </a:prstGeom>
          <a:effectLst>
            <a:outerShdw blurRad="50800" dist="38100" dir="5400000" algn="t"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wrap="square">
            <a:spAutoFit/>
          </a:bodyPr>
          <a:lstStyle/>
          <a:p>
            <a:pPr lvl="0"/>
            <a:r>
              <a:rPr lang="ro-RO" dirty="0"/>
              <a:t>Transmisia datelor este mult mai simplă pentru că nu se asigură evidența pachetelor, reordonarea și corectitudinea lor.</a:t>
            </a:r>
            <a:endParaRPr lang="en" dirty="0"/>
          </a:p>
        </p:txBody>
      </p:sp>
      <p:sp>
        <p:nvSpPr>
          <p:cNvPr id="13" name="Rectangle 12">
            <a:extLst>
              <a:ext uri="{FF2B5EF4-FFF2-40B4-BE49-F238E27FC236}">
                <a16:creationId xmlns:a16="http://schemas.microsoft.com/office/drawing/2014/main" id="{D4C2F98C-2FAE-A9C7-9BBE-9CE6CDCA8F82}"/>
              </a:ext>
            </a:extLst>
          </p:cNvPr>
          <p:cNvSpPr/>
          <p:nvPr/>
        </p:nvSpPr>
        <p:spPr>
          <a:xfrm>
            <a:off x="7258160" y="5998847"/>
            <a:ext cx="3859495" cy="646331"/>
          </a:xfrm>
          <a:prstGeom prst="rect">
            <a:avLst/>
          </a:prstGeom>
          <a:effectLst>
            <a:outerShdw blurRad="50800" dist="38100" dir="5400000" algn="t"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square">
            <a:spAutoFit/>
          </a:bodyPr>
          <a:lstStyle/>
          <a:p>
            <a:r>
              <a:rPr lang="ro-RO" dirty="0">
                <a:solidFill>
                  <a:schemeClr val="lt1"/>
                </a:solidFill>
              </a:rPr>
              <a:t>Datele sunt scrise în flux fără marcatori de începu</a:t>
            </a:r>
            <a:r>
              <a:rPr lang="en-US" dirty="0">
                <a:solidFill>
                  <a:schemeClr val="lt1"/>
                </a:solidFill>
              </a:rPr>
              <a:t>t</a:t>
            </a:r>
            <a:r>
              <a:rPr lang="ro-RO" dirty="0">
                <a:solidFill>
                  <a:schemeClr val="lt1"/>
                </a:solidFill>
              </a:rPr>
              <a:t> și sfârșit a unui pachet.</a:t>
            </a:r>
            <a:endParaRPr lang="en" dirty="0">
              <a:solidFill>
                <a:schemeClr val="lt1"/>
              </a:solidFill>
            </a:endParaRPr>
          </a:p>
        </p:txBody>
      </p:sp>
      <p:sp>
        <p:nvSpPr>
          <p:cNvPr id="14" name="Rectangle 13">
            <a:extLst>
              <a:ext uri="{FF2B5EF4-FFF2-40B4-BE49-F238E27FC236}">
                <a16:creationId xmlns:a16="http://schemas.microsoft.com/office/drawing/2014/main" id="{C2BBAB54-8BC1-234A-09B5-627CDDBFCF8D}"/>
              </a:ext>
            </a:extLst>
          </p:cNvPr>
          <p:cNvSpPr/>
          <p:nvPr/>
        </p:nvSpPr>
        <p:spPr>
          <a:xfrm>
            <a:off x="1559801" y="6091180"/>
            <a:ext cx="4036568" cy="646331"/>
          </a:xfrm>
          <a:prstGeom prst="rect">
            <a:avLst/>
          </a:prstGeom>
          <a:effectLst>
            <a:outerShdw blurRad="50800" dist="38100" dir="5400000" algn="t"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square">
            <a:spAutoFit/>
          </a:bodyPr>
          <a:lstStyle/>
          <a:p>
            <a:r>
              <a:rPr lang="ro-RO" dirty="0"/>
              <a:t>Pachetele sunt transmise și recepționate individual, fie integral sau deloc.</a:t>
            </a:r>
            <a:endParaRPr lang="en" dirty="0"/>
          </a:p>
        </p:txBody>
      </p:sp>
      <p:sp>
        <p:nvSpPr>
          <p:cNvPr id="15" name="TextBox 14">
            <a:extLst>
              <a:ext uri="{FF2B5EF4-FFF2-40B4-BE49-F238E27FC236}">
                <a16:creationId xmlns:a16="http://schemas.microsoft.com/office/drawing/2014/main" id="{FE9CC7B5-7A90-9E4A-AE2E-AFE0C0FC1F53}"/>
              </a:ext>
            </a:extLst>
          </p:cNvPr>
          <p:cNvSpPr txBox="1"/>
          <p:nvPr/>
        </p:nvSpPr>
        <p:spPr>
          <a:xfrm>
            <a:off x="5209796" y="1588499"/>
            <a:ext cx="1772408" cy="553998"/>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000" b="1" dirty="0" err="1">
                <a:ln w="6600">
                  <a:solidFill>
                    <a:schemeClr val="accent2"/>
                  </a:solidFill>
                  <a:prstDash val="solid"/>
                </a:ln>
                <a:solidFill>
                  <a:srgbClr val="FFFFFF"/>
                </a:solidFill>
                <a:effectLst>
                  <a:outerShdw dist="38100" dir="2700000" algn="tl" rotWithShape="0">
                    <a:schemeClr val="accent2"/>
                  </a:outerShdw>
                </a:effectLst>
              </a:rPr>
              <a:t>Fiabilitate</a:t>
            </a:r>
            <a:endParaRPr lang="en-US" sz="3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6" name="TextBox 15">
            <a:extLst>
              <a:ext uri="{FF2B5EF4-FFF2-40B4-BE49-F238E27FC236}">
                <a16:creationId xmlns:a16="http://schemas.microsoft.com/office/drawing/2014/main" id="{8B410BD4-E875-BF70-CAB2-51AFA0411155}"/>
              </a:ext>
            </a:extLst>
          </p:cNvPr>
          <p:cNvSpPr txBox="1"/>
          <p:nvPr/>
        </p:nvSpPr>
        <p:spPr>
          <a:xfrm>
            <a:off x="4384634" y="2340426"/>
            <a:ext cx="1711366" cy="553998"/>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Ordonare</a:t>
            </a:r>
            <a:endParaRPr lang="en-US" sz="3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Box 16">
            <a:extLst>
              <a:ext uri="{FF2B5EF4-FFF2-40B4-BE49-F238E27FC236}">
                <a16:creationId xmlns:a16="http://schemas.microsoft.com/office/drawing/2014/main" id="{280974E0-B3C2-ED60-5144-FBD00F5D8EC1}"/>
              </a:ext>
            </a:extLst>
          </p:cNvPr>
          <p:cNvSpPr txBox="1"/>
          <p:nvPr/>
        </p:nvSpPr>
        <p:spPr>
          <a:xfrm>
            <a:off x="4924545" y="5417221"/>
            <a:ext cx="2304990" cy="553998"/>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000" b="1" dirty="0" err="1">
                <a:ln w="6600">
                  <a:solidFill>
                    <a:schemeClr val="accent6">
                      <a:lumMod val="75000"/>
                    </a:schemeClr>
                  </a:solidFill>
                  <a:prstDash val="solid"/>
                </a:ln>
                <a:solidFill>
                  <a:srgbClr val="FFFFFF"/>
                </a:solidFill>
                <a:effectLst>
                  <a:outerShdw dist="38100" dir="2700000" algn="tl" rotWithShape="0">
                    <a:schemeClr val="accent6">
                      <a:lumMod val="75000"/>
                    </a:schemeClr>
                  </a:outerShdw>
                </a:effectLst>
              </a:rPr>
              <a:t>Complexitate</a:t>
            </a:r>
            <a:endParaRPr lang="en-US" sz="3000" b="1" dirty="0">
              <a:ln w="6600">
                <a:solidFill>
                  <a:schemeClr val="accent6">
                    <a:lumMod val="75000"/>
                  </a:schemeClr>
                </a:solidFill>
                <a:prstDash val="solid"/>
              </a:ln>
              <a:solidFill>
                <a:srgbClr val="FFFFFF"/>
              </a:solidFill>
              <a:effectLst>
                <a:outerShdw dist="38100" dir="2700000" algn="tl" rotWithShape="0">
                  <a:schemeClr val="accent6">
                    <a:lumMod val="75000"/>
                  </a:schemeClr>
                </a:outerShdw>
              </a:effectLst>
            </a:endParaRPr>
          </a:p>
        </p:txBody>
      </p:sp>
      <p:sp>
        <p:nvSpPr>
          <p:cNvPr id="18" name="TextBox 17">
            <a:extLst>
              <a:ext uri="{FF2B5EF4-FFF2-40B4-BE49-F238E27FC236}">
                <a16:creationId xmlns:a16="http://schemas.microsoft.com/office/drawing/2014/main" id="{B67CA075-1F28-4486-224E-8F9FB512D064}"/>
              </a:ext>
            </a:extLst>
          </p:cNvPr>
          <p:cNvSpPr txBox="1"/>
          <p:nvPr/>
        </p:nvSpPr>
        <p:spPr>
          <a:xfrm>
            <a:off x="6007919" y="6091180"/>
            <a:ext cx="838691" cy="553998"/>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Flux</a:t>
            </a:r>
          </a:p>
        </p:txBody>
      </p:sp>
    </p:spTree>
    <p:extLst>
      <p:ext uri="{BB962C8B-B14F-4D97-AF65-F5344CB8AC3E}">
        <p14:creationId xmlns:p14="http://schemas.microsoft.com/office/powerpoint/2010/main" val="86000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Socket-</a:t>
            </a:r>
            <a:r>
              <a:rPr lang="en-US" dirty="0" err="1"/>
              <a:t>uri</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847654"/>
            <a:ext cx="12192000" cy="499438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pt-BR" sz="2800" dirty="0"/>
              <a:t>Combinația dintre adresa IP sursă și numărul portului sursă sau adresa IP de destinație și numărul portului de destinație este cunoscută ca socket;</a:t>
            </a:r>
          </a:p>
          <a:p>
            <a:pPr marL="285750" indent="-285750"/>
            <a:r>
              <a:rPr lang="pt-BR" sz="2800" dirty="0"/>
              <a:t>Socket-ul este folosit pentru a identifica serverul și serviciul solicitat de client;</a:t>
            </a:r>
          </a:p>
          <a:p>
            <a:pPr marL="285750" indent="-285750"/>
            <a:r>
              <a:rPr lang="pt-BR" sz="2800" dirty="0"/>
              <a:t>Două sockt-uri se combină pentru a forma un canal</a:t>
            </a:r>
            <a:br>
              <a:rPr lang="pt-BR" sz="2800" dirty="0"/>
            </a:br>
            <a:r>
              <a:rPr lang="pt-BR" sz="2800" dirty="0"/>
              <a:t>identificat prin puncte terminale sursă și destinație:</a:t>
            </a:r>
            <a:br>
              <a:rPr lang="pt-BR" sz="2800" dirty="0"/>
            </a:br>
            <a:r>
              <a:rPr lang="pt-BR" sz="2800" dirty="0"/>
              <a:t>(192.168.1.5:1099, 192.168.1.7:80);</a:t>
            </a:r>
          </a:p>
          <a:p>
            <a:pPr marL="285750" indent="-285750"/>
            <a:r>
              <a:rPr lang="pt-BR" sz="2800" dirty="0"/>
              <a:t>Socket-urile permit mai multe procese care rulează</a:t>
            </a:r>
            <a:br>
              <a:rPr lang="pt-BR" sz="2800" dirty="0"/>
            </a:br>
            <a:r>
              <a:rPr lang="pt-BR" sz="2800" dirty="0"/>
              <a:t>pe un client și mai multe conexiuni la un process</a:t>
            </a:r>
            <a:br>
              <a:rPr lang="pt-BR" sz="2800" dirty="0"/>
            </a:br>
            <a:r>
              <a:rPr lang="pt-BR" sz="2800" dirty="0"/>
              <a:t>server să fie distinse unele de altele;</a:t>
            </a:r>
          </a:p>
          <a:p>
            <a:pPr marL="285750" indent="-285750"/>
            <a:r>
              <a:rPr lang="pt-BR" sz="2800" dirty="0"/>
              <a:t>Numărul portului sursă acționează ca o adresă de</a:t>
            </a:r>
            <a:br>
              <a:rPr lang="pt-BR" sz="2800" dirty="0"/>
            </a:br>
            <a:r>
              <a:rPr lang="pt-BR" sz="2800" dirty="0"/>
              <a:t>retur pentru aplicația solicitantă;</a:t>
            </a:r>
          </a:p>
          <a:p>
            <a:pPr marL="285750" indent="-285750"/>
            <a:r>
              <a:rPr lang="pt-BR" sz="2800" dirty="0"/>
              <a:t>Este sarcina nivelului de transport să țină evidența</a:t>
            </a:r>
            <a:br>
              <a:rPr lang="pt-BR" sz="2800" dirty="0"/>
            </a:br>
            <a:r>
              <a:rPr lang="pt-BR" sz="2800" dirty="0"/>
              <a:t>socket-urilor active.</a:t>
            </a:r>
          </a:p>
        </p:txBody>
      </p:sp>
      <p:pic>
        <p:nvPicPr>
          <p:cNvPr id="4" name="Picture 2">
            <a:extLst>
              <a:ext uri="{FF2B5EF4-FFF2-40B4-BE49-F238E27FC236}">
                <a16:creationId xmlns:a16="http://schemas.microsoft.com/office/drawing/2014/main" id="{DE637B07-5642-0B69-994E-26E0F940F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789" y="3001041"/>
            <a:ext cx="4615981" cy="371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10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Stările</a:t>
            </a:r>
            <a:r>
              <a:rPr lang="en-US" dirty="0"/>
              <a:t> </a:t>
            </a:r>
            <a:r>
              <a:rPr lang="en-US" dirty="0" err="1"/>
              <a:t>unui</a:t>
            </a:r>
            <a:r>
              <a:rPr lang="en-US" dirty="0"/>
              <a:t> socket TCP</a:t>
            </a:r>
          </a:p>
        </p:txBody>
      </p:sp>
      <p:pic>
        <p:nvPicPr>
          <p:cNvPr id="13" name="Picture 12" descr="A picture containing text, screenshot, diagram, font&#10;&#10;Description automatically generated">
            <a:extLst>
              <a:ext uri="{FF2B5EF4-FFF2-40B4-BE49-F238E27FC236}">
                <a16:creationId xmlns:a16="http://schemas.microsoft.com/office/drawing/2014/main" id="{BFD8312B-EEB4-320E-6736-C3194974D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3270"/>
            <a:ext cx="6934734" cy="4755371"/>
          </a:xfrm>
          <a:prstGeom prst="rect">
            <a:avLst/>
          </a:prstGeom>
        </p:spPr>
      </p:pic>
      <p:graphicFrame>
        <p:nvGraphicFramePr>
          <p:cNvPr id="14" name="Table 14">
            <a:extLst>
              <a:ext uri="{FF2B5EF4-FFF2-40B4-BE49-F238E27FC236}">
                <a16:creationId xmlns:a16="http://schemas.microsoft.com/office/drawing/2014/main" id="{7ABD9E2D-4875-7010-E0BE-536DE8FCAFFB}"/>
              </a:ext>
            </a:extLst>
          </p:cNvPr>
          <p:cNvGraphicFramePr>
            <a:graphicFrameLocks noGrp="1"/>
          </p:cNvGraphicFramePr>
          <p:nvPr/>
        </p:nvGraphicFramePr>
        <p:xfrm>
          <a:off x="6704593" y="1971241"/>
          <a:ext cx="5399889" cy="4597400"/>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1165886">
                  <a:extLst>
                    <a:ext uri="{9D8B030D-6E8A-4147-A177-3AD203B41FA5}">
                      <a16:colId xmlns:a16="http://schemas.microsoft.com/office/drawing/2014/main" val="3869984999"/>
                    </a:ext>
                  </a:extLst>
                </a:gridCol>
                <a:gridCol w="4234003">
                  <a:extLst>
                    <a:ext uri="{9D8B030D-6E8A-4147-A177-3AD203B41FA5}">
                      <a16:colId xmlns:a16="http://schemas.microsoft.com/office/drawing/2014/main" val="1402359722"/>
                    </a:ext>
                  </a:extLst>
                </a:gridCol>
              </a:tblGrid>
              <a:tr h="370840">
                <a:tc>
                  <a:txBody>
                    <a:bodyPr/>
                    <a:lstStyle/>
                    <a:p>
                      <a:r>
                        <a:rPr lang="en-US" sz="1400" dirty="0">
                          <a:solidFill>
                            <a:schemeClr val="tx1"/>
                          </a:solidFill>
                        </a:rPr>
                        <a:t>Stare</a:t>
                      </a:r>
                    </a:p>
                  </a:txBody>
                  <a:tcPr/>
                </a:tc>
                <a:tc>
                  <a:txBody>
                    <a:bodyPr/>
                    <a:lstStyle/>
                    <a:p>
                      <a:r>
                        <a:rPr lang="en-US" sz="1400" dirty="0" err="1">
                          <a:solidFill>
                            <a:schemeClr val="tx1"/>
                          </a:solidFill>
                        </a:rPr>
                        <a:t>Descriere</a:t>
                      </a:r>
                      <a:endParaRPr lang="en-US" sz="1400" dirty="0">
                        <a:solidFill>
                          <a:schemeClr val="tx1"/>
                        </a:solidFill>
                      </a:endParaRPr>
                    </a:p>
                  </a:txBody>
                  <a:tcPr/>
                </a:tc>
                <a:extLst>
                  <a:ext uri="{0D108BD9-81ED-4DB2-BD59-A6C34878D82A}">
                    <a16:rowId xmlns:a16="http://schemas.microsoft.com/office/drawing/2014/main" val="3424943143"/>
                  </a:ext>
                </a:extLst>
              </a:tr>
              <a:tr h="370840">
                <a:tc>
                  <a:txBody>
                    <a:bodyPr/>
                    <a:lstStyle/>
                    <a:p>
                      <a:r>
                        <a:rPr lang="en-US" sz="1400" dirty="0"/>
                        <a:t>CLOSED</a:t>
                      </a:r>
                    </a:p>
                  </a:txBody>
                  <a:tcPr/>
                </a:tc>
                <a:tc>
                  <a:txBody>
                    <a:bodyPr/>
                    <a:lstStyle/>
                    <a:p>
                      <a:r>
                        <a:rPr lang="en-US" sz="1400" dirty="0" err="1"/>
                        <a:t>Nicio</a:t>
                      </a:r>
                      <a:r>
                        <a:rPr lang="en-US" sz="1400" dirty="0"/>
                        <a:t> </a:t>
                      </a:r>
                      <a:r>
                        <a:rPr lang="en-US" sz="1400" dirty="0" err="1"/>
                        <a:t>conexiune</a:t>
                      </a:r>
                      <a:r>
                        <a:rPr lang="en-US" sz="1400" dirty="0"/>
                        <a:t> nu </a:t>
                      </a:r>
                      <a:r>
                        <a:rPr lang="en-US" sz="1400" dirty="0" err="1"/>
                        <a:t>este</a:t>
                      </a:r>
                      <a:r>
                        <a:rPr lang="en-US" sz="1400" dirty="0"/>
                        <a:t> </a:t>
                      </a:r>
                      <a:r>
                        <a:rPr lang="en-US" sz="1400" dirty="0" err="1"/>
                        <a:t>activă</a:t>
                      </a:r>
                      <a:r>
                        <a:rPr lang="en-US" sz="1400" dirty="0"/>
                        <a:t>.</a:t>
                      </a:r>
                    </a:p>
                  </a:txBody>
                  <a:tcPr/>
                </a:tc>
                <a:extLst>
                  <a:ext uri="{0D108BD9-81ED-4DB2-BD59-A6C34878D82A}">
                    <a16:rowId xmlns:a16="http://schemas.microsoft.com/office/drawing/2014/main" val="863997929"/>
                  </a:ext>
                </a:extLst>
              </a:tr>
              <a:tr h="370840">
                <a:tc>
                  <a:txBody>
                    <a:bodyPr/>
                    <a:lstStyle/>
                    <a:p>
                      <a:r>
                        <a:rPr lang="en-US" sz="1400" dirty="0"/>
                        <a:t>LISTEN</a:t>
                      </a:r>
                    </a:p>
                  </a:txBody>
                  <a:tcPr/>
                </a:tc>
                <a:tc>
                  <a:txBody>
                    <a:bodyPr/>
                    <a:lstStyle/>
                    <a:p>
                      <a:r>
                        <a:rPr lang="en-US" sz="1400" dirty="0"/>
                        <a:t>Server-</a:t>
                      </a:r>
                      <a:r>
                        <a:rPr lang="en-US" sz="1400" dirty="0" err="1"/>
                        <a:t>ul</a:t>
                      </a:r>
                      <a:r>
                        <a:rPr lang="en-US" sz="1400" dirty="0"/>
                        <a:t> </a:t>
                      </a:r>
                      <a:r>
                        <a:rPr lang="en-US" sz="1400" dirty="0" err="1"/>
                        <a:t>așteaptă</a:t>
                      </a:r>
                      <a:r>
                        <a:rPr lang="en-US" sz="1400" dirty="0"/>
                        <a:t> un </a:t>
                      </a:r>
                      <a:r>
                        <a:rPr lang="en-US" sz="1400" dirty="0" err="1"/>
                        <a:t>apel</a:t>
                      </a:r>
                      <a:r>
                        <a:rPr lang="en-US" sz="1400" dirty="0"/>
                        <a:t>.</a:t>
                      </a:r>
                    </a:p>
                  </a:txBody>
                  <a:tcPr/>
                </a:tc>
                <a:extLst>
                  <a:ext uri="{0D108BD9-81ED-4DB2-BD59-A6C34878D82A}">
                    <a16:rowId xmlns:a16="http://schemas.microsoft.com/office/drawing/2014/main" val="1907111820"/>
                  </a:ext>
                </a:extLst>
              </a:tr>
              <a:tr h="370840">
                <a:tc>
                  <a:txBody>
                    <a:bodyPr/>
                    <a:lstStyle/>
                    <a:p>
                      <a:r>
                        <a:rPr lang="en-US" sz="1400" dirty="0"/>
                        <a:t>SYN RECEIVED</a:t>
                      </a:r>
                    </a:p>
                  </a:txBody>
                  <a:tcPr/>
                </a:tc>
                <a:tc>
                  <a:txBody>
                    <a:bodyPr/>
                    <a:lstStyle/>
                    <a:p>
                      <a:r>
                        <a:rPr lang="en-US" sz="1400" dirty="0"/>
                        <a:t>A </a:t>
                      </a:r>
                      <a:r>
                        <a:rPr lang="en-US" sz="1400" dirty="0" err="1"/>
                        <a:t>fost</a:t>
                      </a:r>
                      <a:r>
                        <a:rPr lang="en-US" sz="1400" dirty="0"/>
                        <a:t> </a:t>
                      </a:r>
                      <a:r>
                        <a:rPr lang="en-US" sz="1400" dirty="0" err="1"/>
                        <a:t>primită</a:t>
                      </a:r>
                      <a:r>
                        <a:rPr lang="en-US" sz="1400" dirty="0"/>
                        <a:t> o </a:t>
                      </a:r>
                      <a:r>
                        <a:rPr lang="en-US" sz="1400" dirty="0" err="1"/>
                        <a:t>cerere</a:t>
                      </a:r>
                      <a:r>
                        <a:rPr lang="en-US" sz="1400" dirty="0"/>
                        <a:t> de </a:t>
                      </a:r>
                      <a:r>
                        <a:rPr lang="en-US" sz="1400" dirty="0" err="1"/>
                        <a:t>conexiune</a:t>
                      </a:r>
                      <a:r>
                        <a:rPr lang="en-US" sz="1400" dirty="0"/>
                        <a:t>.</a:t>
                      </a:r>
                    </a:p>
                  </a:txBody>
                  <a:tcPr/>
                </a:tc>
                <a:extLst>
                  <a:ext uri="{0D108BD9-81ED-4DB2-BD59-A6C34878D82A}">
                    <a16:rowId xmlns:a16="http://schemas.microsoft.com/office/drawing/2014/main" val="32630693"/>
                  </a:ext>
                </a:extLst>
              </a:tr>
              <a:tr h="370840">
                <a:tc>
                  <a:txBody>
                    <a:bodyPr/>
                    <a:lstStyle/>
                    <a:p>
                      <a:r>
                        <a:rPr lang="en-US" sz="1400" dirty="0"/>
                        <a:t>SYN SENT</a:t>
                      </a:r>
                    </a:p>
                  </a:txBody>
                  <a:tcPr/>
                </a:tc>
                <a:tc>
                  <a:txBody>
                    <a:bodyPr/>
                    <a:lstStyle/>
                    <a:p>
                      <a:r>
                        <a:rPr lang="en-US" sz="1400" dirty="0" err="1"/>
                        <a:t>Aplicația</a:t>
                      </a:r>
                      <a:r>
                        <a:rPr lang="en-US" sz="1400" dirty="0"/>
                        <a:t> a </a:t>
                      </a:r>
                      <a:r>
                        <a:rPr lang="en-US" sz="1400" dirty="0" err="1"/>
                        <a:t>început</a:t>
                      </a:r>
                      <a:r>
                        <a:rPr lang="en-US" sz="1400" dirty="0"/>
                        <a:t> </a:t>
                      </a:r>
                      <a:r>
                        <a:rPr lang="en-US" sz="1400" dirty="0" err="1"/>
                        <a:t>deschiderea</a:t>
                      </a:r>
                      <a:r>
                        <a:rPr lang="en-US" sz="1400" dirty="0"/>
                        <a:t> </a:t>
                      </a:r>
                      <a:r>
                        <a:rPr lang="en-US" sz="1400" dirty="0" err="1"/>
                        <a:t>conexiunii</a:t>
                      </a:r>
                      <a:r>
                        <a:rPr lang="en-US" sz="1400" dirty="0"/>
                        <a:t>.</a:t>
                      </a:r>
                    </a:p>
                  </a:txBody>
                  <a:tcPr/>
                </a:tc>
                <a:extLst>
                  <a:ext uri="{0D108BD9-81ED-4DB2-BD59-A6C34878D82A}">
                    <a16:rowId xmlns:a16="http://schemas.microsoft.com/office/drawing/2014/main" val="4189018271"/>
                  </a:ext>
                </a:extLst>
              </a:tr>
              <a:tr h="370840">
                <a:tc>
                  <a:txBody>
                    <a:bodyPr/>
                    <a:lstStyle/>
                    <a:p>
                      <a:r>
                        <a:rPr lang="en-US" sz="1400" dirty="0"/>
                        <a:t>ESTABLISHED</a:t>
                      </a:r>
                    </a:p>
                  </a:txBody>
                  <a:tcPr/>
                </a:tc>
                <a:tc>
                  <a:txBody>
                    <a:bodyPr/>
                    <a:lstStyle/>
                    <a:p>
                      <a:r>
                        <a:rPr lang="en-US" sz="1400" dirty="0" err="1"/>
                        <a:t>Starea</a:t>
                      </a:r>
                      <a:r>
                        <a:rPr lang="en-US" sz="1400" dirty="0"/>
                        <a:t> </a:t>
                      </a:r>
                      <a:r>
                        <a:rPr lang="en-US" sz="1400" dirty="0" err="1"/>
                        <a:t>normală</a:t>
                      </a:r>
                      <a:r>
                        <a:rPr lang="en-US" sz="1400" dirty="0"/>
                        <a:t> pentru </a:t>
                      </a:r>
                      <a:r>
                        <a:rPr lang="en-US" sz="1400" dirty="0" err="1"/>
                        <a:t>transferul</a:t>
                      </a:r>
                      <a:r>
                        <a:rPr lang="en-US" sz="1400" dirty="0"/>
                        <a:t> de date. </a:t>
                      </a:r>
                    </a:p>
                  </a:txBody>
                  <a:tcPr/>
                </a:tc>
                <a:extLst>
                  <a:ext uri="{0D108BD9-81ED-4DB2-BD59-A6C34878D82A}">
                    <a16:rowId xmlns:a16="http://schemas.microsoft.com/office/drawing/2014/main" val="2211295118"/>
                  </a:ext>
                </a:extLst>
              </a:tr>
              <a:tr h="370840">
                <a:tc>
                  <a:txBody>
                    <a:bodyPr/>
                    <a:lstStyle/>
                    <a:p>
                      <a:r>
                        <a:rPr lang="en-US" sz="1400" dirty="0"/>
                        <a:t>FIN WAIT 1</a:t>
                      </a:r>
                    </a:p>
                  </a:txBody>
                  <a:tcPr/>
                </a:tc>
                <a:tc>
                  <a:txBody>
                    <a:bodyPr/>
                    <a:lstStyle/>
                    <a:p>
                      <a:r>
                        <a:rPr lang="en-US" sz="1400" dirty="0" err="1"/>
                        <a:t>Aplicația</a:t>
                      </a:r>
                      <a:r>
                        <a:rPr lang="en-US" sz="1400" dirty="0"/>
                        <a:t> a </a:t>
                      </a:r>
                      <a:r>
                        <a:rPr lang="en-US" sz="1400" dirty="0" err="1"/>
                        <a:t>zis</a:t>
                      </a:r>
                      <a:r>
                        <a:rPr lang="en-US" sz="1400" dirty="0"/>
                        <a:t> </a:t>
                      </a:r>
                      <a:r>
                        <a:rPr lang="en-US" sz="1400" dirty="0" err="1"/>
                        <a:t>că</a:t>
                      </a:r>
                      <a:r>
                        <a:rPr lang="en-US" sz="1400" dirty="0"/>
                        <a:t> a </a:t>
                      </a:r>
                      <a:r>
                        <a:rPr lang="en-US" sz="1400" dirty="0" err="1"/>
                        <a:t>terminat</a:t>
                      </a:r>
                      <a:r>
                        <a:rPr lang="en-US" sz="1400" dirty="0"/>
                        <a:t> de </a:t>
                      </a:r>
                      <a:r>
                        <a:rPr lang="en-US" sz="1400" dirty="0" err="1"/>
                        <a:t>transmis</a:t>
                      </a:r>
                      <a:r>
                        <a:rPr lang="en-US" sz="1400" dirty="0"/>
                        <a:t> date.</a:t>
                      </a:r>
                    </a:p>
                  </a:txBody>
                  <a:tcPr/>
                </a:tc>
                <a:extLst>
                  <a:ext uri="{0D108BD9-81ED-4DB2-BD59-A6C34878D82A}">
                    <a16:rowId xmlns:a16="http://schemas.microsoft.com/office/drawing/2014/main" val="3049459711"/>
                  </a:ext>
                </a:extLst>
              </a:tr>
              <a:tr h="370840">
                <a:tc>
                  <a:txBody>
                    <a:bodyPr/>
                    <a:lstStyle/>
                    <a:p>
                      <a:r>
                        <a:rPr lang="en-US" sz="1400" dirty="0"/>
                        <a:t>FIN WAIT 2</a:t>
                      </a:r>
                    </a:p>
                  </a:txBody>
                  <a:tcPr/>
                </a:tc>
                <a:tc>
                  <a:txBody>
                    <a:bodyPr/>
                    <a:lstStyle/>
                    <a:p>
                      <a:r>
                        <a:rPr lang="en-US" sz="1400" dirty="0" err="1"/>
                        <a:t>Cealaltă</a:t>
                      </a:r>
                      <a:r>
                        <a:rPr lang="en-US" sz="1400" dirty="0"/>
                        <a:t> </a:t>
                      </a:r>
                      <a:r>
                        <a:rPr lang="en-US" sz="1400" dirty="0" err="1"/>
                        <a:t>parte</a:t>
                      </a:r>
                      <a:r>
                        <a:rPr lang="en-US" sz="1400" dirty="0"/>
                        <a:t> a </a:t>
                      </a:r>
                      <a:r>
                        <a:rPr lang="en-US" sz="1400" dirty="0" err="1"/>
                        <a:t>acceptat</a:t>
                      </a:r>
                      <a:r>
                        <a:rPr lang="en-US" sz="1400" dirty="0"/>
                        <a:t> </a:t>
                      </a:r>
                      <a:r>
                        <a:rPr lang="en-US" sz="1400" dirty="0" err="1"/>
                        <a:t>închiderea</a:t>
                      </a:r>
                      <a:r>
                        <a:rPr lang="en-US" sz="1400" dirty="0"/>
                        <a:t> </a:t>
                      </a:r>
                      <a:r>
                        <a:rPr lang="en-US" sz="1400" dirty="0" err="1"/>
                        <a:t>conexiunii</a:t>
                      </a:r>
                      <a:r>
                        <a:rPr lang="en-US" sz="1400" dirty="0"/>
                        <a:t>.</a:t>
                      </a:r>
                    </a:p>
                  </a:txBody>
                  <a:tcPr/>
                </a:tc>
                <a:extLst>
                  <a:ext uri="{0D108BD9-81ED-4DB2-BD59-A6C34878D82A}">
                    <a16:rowId xmlns:a16="http://schemas.microsoft.com/office/drawing/2014/main" val="3425338235"/>
                  </a:ext>
                </a:extLst>
              </a:tr>
              <a:tr h="370840">
                <a:tc>
                  <a:txBody>
                    <a:bodyPr/>
                    <a:lstStyle/>
                    <a:p>
                      <a:r>
                        <a:rPr lang="en-US" sz="1400" dirty="0"/>
                        <a:t>TIME WAIT</a:t>
                      </a:r>
                    </a:p>
                  </a:txBody>
                  <a:tcPr/>
                </a:tc>
                <a:tc>
                  <a:txBody>
                    <a:bodyPr/>
                    <a:lstStyle/>
                    <a:p>
                      <a:r>
                        <a:rPr lang="en-US" sz="1400" dirty="0" err="1"/>
                        <a:t>Așteptare</a:t>
                      </a:r>
                      <a:r>
                        <a:rPr lang="en-US" sz="1400" dirty="0"/>
                        <a:t> ca </a:t>
                      </a:r>
                      <a:r>
                        <a:rPr lang="en-US" sz="1400" dirty="0" err="1"/>
                        <a:t>toate</a:t>
                      </a:r>
                      <a:r>
                        <a:rPr lang="en-US" sz="1400" dirty="0"/>
                        <a:t> </a:t>
                      </a:r>
                      <a:r>
                        <a:rPr lang="en-US" sz="1400" dirty="0" err="1"/>
                        <a:t>pachetele</a:t>
                      </a:r>
                      <a:r>
                        <a:rPr lang="en-US" sz="1400" dirty="0"/>
                        <a:t> </a:t>
                      </a:r>
                      <a:r>
                        <a:rPr lang="en-US" sz="1400" dirty="0" err="1"/>
                        <a:t>să</a:t>
                      </a:r>
                      <a:r>
                        <a:rPr lang="en-US" sz="1400" dirty="0"/>
                        <a:t> fie </a:t>
                      </a:r>
                      <a:r>
                        <a:rPr lang="en-US" sz="1400" dirty="0" err="1"/>
                        <a:t>transmise</a:t>
                      </a:r>
                      <a:r>
                        <a:rPr lang="en-US" sz="1400" dirty="0"/>
                        <a:t>.</a:t>
                      </a:r>
                    </a:p>
                  </a:txBody>
                  <a:tcPr/>
                </a:tc>
                <a:extLst>
                  <a:ext uri="{0D108BD9-81ED-4DB2-BD59-A6C34878D82A}">
                    <a16:rowId xmlns:a16="http://schemas.microsoft.com/office/drawing/2014/main" val="3007426305"/>
                  </a:ext>
                </a:extLst>
              </a:tr>
              <a:tr h="370840">
                <a:tc>
                  <a:txBody>
                    <a:bodyPr/>
                    <a:lstStyle/>
                    <a:p>
                      <a:r>
                        <a:rPr lang="en-US" sz="1400" dirty="0"/>
                        <a:t>CLOSING</a:t>
                      </a:r>
                    </a:p>
                  </a:txBody>
                  <a:tcPr/>
                </a:tc>
                <a:tc>
                  <a:txBody>
                    <a:bodyPr/>
                    <a:lstStyle/>
                    <a:p>
                      <a:r>
                        <a:rPr lang="en-US" sz="1400" dirty="0" err="1"/>
                        <a:t>Ambele</a:t>
                      </a:r>
                      <a:r>
                        <a:rPr lang="en-US" sz="1400" dirty="0"/>
                        <a:t> </a:t>
                      </a:r>
                      <a:r>
                        <a:rPr lang="en-US" sz="1400" dirty="0" err="1"/>
                        <a:t>părți</a:t>
                      </a:r>
                      <a:r>
                        <a:rPr lang="en-US" sz="1400" dirty="0"/>
                        <a:t> </a:t>
                      </a:r>
                      <a:r>
                        <a:rPr lang="en-US" sz="1400" dirty="0" err="1"/>
                        <a:t>încearcă</a:t>
                      </a:r>
                      <a:r>
                        <a:rPr lang="en-US" sz="1400" dirty="0"/>
                        <a:t> </a:t>
                      </a:r>
                      <a:r>
                        <a:rPr lang="en-US" sz="1400" dirty="0" err="1"/>
                        <a:t>închiderea</a:t>
                      </a:r>
                      <a:r>
                        <a:rPr lang="en-US" sz="1400" dirty="0"/>
                        <a:t> </a:t>
                      </a:r>
                      <a:r>
                        <a:rPr lang="en-US" sz="1400" dirty="0" err="1"/>
                        <a:t>conexiunii</a:t>
                      </a:r>
                      <a:r>
                        <a:rPr lang="en-US" sz="1400" dirty="0"/>
                        <a:t> </a:t>
                      </a:r>
                      <a:r>
                        <a:rPr lang="en-US" sz="1400" dirty="0" err="1"/>
                        <a:t>simultan</a:t>
                      </a:r>
                      <a:r>
                        <a:rPr lang="en-US" sz="1400" dirty="0"/>
                        <a:t>.</a:t>
                      </a:r>
                    </a:p>
                  </a:txBody>
                  <a:tcPr/>
                </a:tc>
                <a:extLst>
                  <a:ext uri="{0D108BD9-81ED-4DB2-BD59-A6C34878D82A}">
                    <a16:rowId xmlns:a16="http://schemas.microsoft.com/office/drawing/2014/main" val="284609531"/>
                  </a:ext>
                </a:extLst>
              </a:tr>
              <a:tr h="370840">
                <a:tc>
                  <a:txBody>
                    <a:bodyPr/>
                    <a:lstStyle/>
                    <a:p>
                      <a:r>
                        <a:rPr lang="en-US" sz="1400" dirty="0"/>
                        <a:t>CLOSE WAIT</a:t>
                      </a:r>
                    </a:p>
                  </a:txBody>
                  <a:tcPr/>
                </a:tc>
                <a:tc>
                  <a:txBody>
                    <a:bodyPr/>
                    <a:lstStyle/>
                    <a:p>
                      <a:r>
                        <a:rPr lang="en-US" sz="1400" dirty="0" err="1"/>
                        <a:t>Cealaltă</a:t>
                      </a:r>
                      <a:r>
                        <a:rPr lang="en-US" sz="1400" dirty="0"/>
                        <a:t> </a:t>
                      </a:r>
                      <a:r>
                        <a:rPr lang="en-US" sz="1400" dirty="0" err="1"/>
                        <a:t>parte</a:t>
                      </a:r>
                      <a:r>
                        <a:rPr lang="en-US" sz="1400" dirty="0"/>
                        <a:t> a </a:t>
                      </a:r>
                      <a:r>
                        <a:rPr lang="en-US" sz="1400" dirty="0" err="1"/>
                        <a:t>inițiat</a:t>
                      </a:r>
                      <a:r>
                        <a:rPr lang="en-US" sz="1400" dirty="0"/>
                        <a:t> </a:t>
                      </a:r>
                      <a:r>
                        <a:rPr lang="en-US" sz="1400" dirty="0" err="1"/>
                        <a:t>închiderea</a:t>
                      </a:r>
                      <a:r>
                        <a:rPr lang="en-US" sz="1400" dirty="0"/>
                        <a:t> </a:t>
                      </a:r>
                      <a:r>
                        <a:rPr lang="en-US" sz="1400" dirty="0" err="1"/>
                        <a:t>conexiunii</a:t>
                      </a:r>
                      <a:r>
                        <a:rPr lang="en-US" sz="1400" dirty="0"/>
                        <a:t>.</a:t>
                      </a:r>
                    </a:p>
                  </a:txBody>
                  <a:tcPr/>
                </a:tc>
                <a:extLst>
                  <a:ext uri="{0D108BD9-81ED-4DB2-BD59-A6C34878D82A}">
                    <a16:rowId xmlns:a16="http://schemas.microsoft.com/office/drawing/2014/main" val="3004361668"/>
                  </a:ext>
                </a:extLst>
              </a:tr>
              <a:tr h="370840">
                <a:tc>
                  <a:txBody>
                    <a:bodyPr/>
                    <a:lstStyle/>
                    <a:p>
                      <a:r>
                        <a:rPr lang="en-US" sz="1400" dirty="0"/>
                        <a:t>LAST ACK</a:t>
                      </a:r>
                    </a:p>
                  </a:txBody>
                  <a:tcPr/>
                </a:tc>
                <a:tc>
                  <a:txBody>
                    <a:bodyPr/>
                    <a:lstStyle/>
                    <a:p>
                      <a:r>
                        <a:rPr lang="en-US" sz="1400" dirty="0" err="1"/>
                        <a:t>Așteaptă</a:t>
                      </a:r>
                      <a:r>
                        <a:rPr lang="en-US" sz="1400" dirty="0"/>
                        <a:t> ca </a:t>
                      </a:r>
                      <a:r>
                        <a:rPr lang="en-US" sz="1400" dirty="0" err="1"/>
                        <a:t>toate</a:t>
                      </a:r>
                      <a:r>
                        <a:rPr lang="en-US" sz="1400" dirty="0"/>
                        <a:t> </a:t>
                      </a:r>
                      <a:r>
                        <a:rPr lang="en-US" sz="1400" dirty="0" err="1"/>
                        <a:t>pachetele</a:t>
                      </a:r>
                      <a:r>
                        <a:rPr lang="en-US" sz="1400" dirty="0"/>
                        <a:t> </a:t>
                      </a:r>
                      <a:r>
                        <a:rPr lang="en-US" sz="1400" dirty="0" err="1"/>
                        <a:t>să</a:t>
                      </a:r>
                      <a:r>
                        <a:rPr lang="en-US" sz="1400" dirty="0"/>
                        <a:t> fie </a:t>
                      </a:r>
                      <a:r>
                        <a:rPr lang="en-US" sz="1400" dirty="0" err="1"/>
                        <a:t>transmise</a:t>
                      </a:r>
                      <a:r>
                        <a:rPr lang="en-US" sz="1400" dirty="0"/>
                        <a:t>.</a:t>
                      </a:r>
                    </a:p>
                  </a:txBody>
                  <a:tcPr/>
                </a:tc>
                <a:extLst>
                  <a:ext uri="{0D108BD9-81ED-4DB2-BD59-A6C34878D82A}">
                    <a16:rowId xmlns:a16="http://schemas.microsoft.com/office/drawing/2014/main" val="3462163651"/>
                  </a:ext>
                </a:extLst>
              </a:tr>
            </a:tbl>
          </a:graphicData>
        </a:graphic>
      </p:graphicFrame>
    </p:spTree>
    <p:extLst>
      <p:ext uri="{BB962C8B-B14F-4D97-AF65-F5344CB8AC3E}">
        <p14:creationId xmlns:p14="http://schemas.microsoft.com/office/powerpoint/2010/main" val="16149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1+#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Utilitarul</a:t>
            </a:r>
            <a:r>
              <a:rPr lang="en-US" dirty="0"/>
              <a:t> </a:t>
            </a:r>
            <a:r>
              <a:rPr lang="en-US" i="1" dirty="0"/>
              <a:t>netstat</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715678"/>
            <a:ext cx="12192000" cy="5126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800" dirty="0" err="1"/>
              <a:t>Conexiunile</a:t>
            </a:r>
            <a:r>
              <a:rPr lang="en-US" sz="2800" dirty="0"/>
              <a:t> TCP </a:t>
            </a:r>
            <a:r>
              <a:rPr lang="en-US" sz="2800" dirty="0" err="1"/>
              <a:t>inexplicabile</a:t>
            </a:r>
            <a:r>
              <a:rPr lang="en-US" sz="2800" dirty="0"/>
              <a:t> pot indica o </a:t>
            </a:r>
            <a:r>
              <a:rPr lang="en-US" sz="2800" dirty="0" err="1"/>
              <a:t>amenințare</a:t>
            </a:r>
            <a:r>
              <a:rPr lang="en-US" sz="2800" dirty="0"/>
              <a:t> </a:t>
            </a:r>
            <a:r>
              <a:rPr lang="en-US" sz="2800" dirty="0" err="1"/>
              <a:t>majoră</a:t>
            </a:r>
            <a:r>
              <a:rPr lang="en-US" sz="2800" dirty="0"/>
              <a:t> de </a:t>
            </a:r>
            <a:r>
              <a:rPr lang="en-US" sz="2800" dirty="0" err="1"/>
              <a:t>securitate</a:t>
            </a:r>
            <a:r>
              <a:rPr lang="en-US" sz="2800" dirty="0"/>
              <a:t>;</a:t>
            </a:r>
          </a:p>
          <a:p>
            <a:pPr marL="285750" indent="-285750"/>
            <a:r>
              <a:rPr lang="en-US" sz="2800" b="1" dirty="0"/>
              <a:t>netstat</a:t>
            </a:r>
            <a:r>
              <a:rPr lang="en-US" sz="2800" dirty="0"/>
              <a:t> </a:t>
            </a:r>
            <a:r>
              <a:rPr lang="en-US" sz="2800" dirty="0" err="1"/>
              <a:t>este</a:t>
            </a:r>
            <a:r>
              <a:rPr lang="en-US" sz="2800" dirty="0"/>
              <a:t> un </a:t>
            </a:r>
            <a:r>
              <a:rPr lang="en-US" sz="2800" dirty="0" err="1"/>
              <a:t>utilitar</a:t>
            </a:r>
            <a:r>
              <a:rPr lang="en-US" sz="2800" dirty="0"/>
              <a:t> de </a:t>
            </a:r>
            <a:r>
              <a:rPr lang="en-US" sz="2800" dirty="0" err="1"/>
              <a:t>rețea</a:t>
            </a:r>
            <a:r>
              <a:rPr lang="en-US" sz="2800" dirty="0"/>
              <a:t> important care poate fi </a:t>
            </a:r>
            <a:r>
              <a:rPr lang="en-US" sz="2800" dirty="0" err="1"/>
              <a:t>folosit</a:t>
            </a:r>
            <a:r>
              <a:rPr lang="en-US" sz="2800" dirty="0"/>
              <a:t> pentru a </a:t>
            </a:r>
            <a:r>
              <a:rPr lang="en-US" sz="2800" dirty="0" err="1"/>
              <a:t>verifica</a:t>
            </a:r>
            <a:r>
              <a:rPr lang="en-US" sz="2800" dirty="0"/>
              <a:t> </a:t>
            </a:r>
            <a:r>
              <a:rPr lang="en-US" sz="2800" dirty="0" err="1"/>
              <a:t>conexiunile</a:t>
            </a:r>
            <a:r>
              <a:rPr lang="en-US" sz="2800" dirty="0"/>
              <a:t> active </a:t>
            </a:r>
            <a:r>
              <a:rPr lang="en-US" sz="2800" dirty="0" err="1"/>
              <a:t>într</a:t>
            </a:r>
            <a:r>
              <a:rPr lang="en-US" sz="2800" dirty="0"/>
              <a:t>-o </a:t>
            </a:r>
            <a:r>
              <a:rPr lang="en-US" sz="2800" dirty="0" err="1"/>
              <a:t>gazdă</a:t>
            </a:r>
            <a:r>
              <a:rPr lang="en-US" sz="2800" dirty="0"/>
              <a:t>;</a:t>
            </a:r>
          </a:p>
          <a:p>
            <a:pPr marL="285750" indent="-285750"/>
            <a:r>
              <a:rPr lang="en-US" sz="2800" dirty="0" err="1"/>
              <a:t>Folosim</a:t>
            </a:r>
            <a:r>
              <a:rPr lang="en-US" sz="2800" dirty="0"/>
              <a:t> </a:t>
            </a:r>
            <a:r>
              <a:rPr lang="en-US" sz="2800" b="1" dirty="0"/>
              <a:t>netstat</a:t>
            </a:r>
            <a:r>
              <a:rPr lang="en-US" sz="2800" dirty="0"/>
              <a:t> pentru a </a:t>
            </a:r>
            <a:r>
              <a:rPr lang="en-US" sz="2800" dirty="0" err="1"/>
              <a:t>lista</a:t>
            </a:r>
            <a:r>
              <a:rPr lang="en-US" sz="2800" dirty="0"/>
              <a:t> </a:t>
            </a:r>
            <a:r>
              <a:rPr lang="en-US" sz="2800" dirty="0" err="1"/>
              <a:t>protocoalele</a:t>
            </a:r>
            <a:r>
              <a:rPr lang="en-US" sz="2800" dirty="0"/>
              <a:t> </a:t>
            </a:r>
            <a:r>
              <a:rPr lang="en-US" sz="2800" dirty="0" err="1"/>
              <a:t>utilizate</a:t>
            </a:r>
            <a:r>
              <a:rPr lang="en-US" sz="2800" dirty="0"/>
              <a:t>, </a:t>
            </a:r>
            <a:r>
              <a:rPr lang="en-US" sz="2800" dirty="0" err="1"/>
              <a:t>adresa</a:t>
            </a:r>
            <a:r>
              <a:rPr lang="en-US" sz="2800" dirty="0"/>
              <a:t> </a:t>
            </a:r>
            <a:r>
              <a:rPr lang="en-US" sz="2800" dirty="0" err="1"/>
              <a:t>locală</a:t>
            </a:r>
            <a:r>
              <a:rPr lang="en-US" sz="2800" dirty="0"/>
              <a:t> </a:t>
            </a:r>
            <a:r>
              <a:rPr lang="en-US" sz="2800" dirty="0" err="1"/>
              <a:t>și</a:t>
            </a:r>
            <a:r>
              <a:rPr lang="en-US" sz="2800" dirty="0"/>
              <a:t> </a:t>
            </a:r>
            <a:r>
              <a:rPr lang="en-US" sz="2800" dirty="0" err="1"/>
              <a:t>numerele</a:t>
            </a:r>
            <a:r>
              <a:rPr lang="en-US" sz="2800" dirty="0"/>
              <a:t> de port, </a:t>
            </a:r>
            <a:r>
              <a:rPr lang="en-US" sz="2800" dirty="0" err="1"/>
              <a:t>adresa</a:t>
            </a:r>
            <a:r>
              <a:rPr lang="en-US" sz="2800" dirty="0"/>
              <a:t> </a:t>
            </a:r>
            <a:r>
              <a:rPr lang="en-US" sz="2800" dirty="0" err="1"/>
              <a:t>străină</a:t>
            </a:r>
            <a:r>
              <a:rPr lang="en-US" sz="2800" dirty="0"/>
              <a:t> </a:t>
            </a:r>
            <a:r>
              <a:rPr lang="en-US" sz="2800" dirty="0" err="1"/>
              <a:t>și</a:t>
            </a:r>
            <a:r>
              <a:rPr lang="en-US" sz="2800" dirty="0"/>
              <a:t> </a:t>
            </a:r>
            <a:r>
              <a:rPr lang="en-US" sz="2800" dirty="0" err="1"/>
              <a:t>numerele</a:t>
            </a:r>
            <a:r>
              <a:rPr lang="en-US" sz="2800" dirty="0"/>
              <a:t> de port </a:t>
            </a:r>
            <a:r>
              <a:rPr lang="en-US" sz="2800" dirty="0" err="1"/>
              <a:t>și</a:t>
            </a:r>
            <a:r>
              <a:rPr lang="en-US" sz="2800" dirty="0"/>
              <a:t> </a:t>
            </a:r>
            <a:r>
              <a:rPr lang="en-US" sz="2800" dirty="0" err="1"/>
              <a:t>starea</a:t>
            </a:r>
            <a:r>
              <a:rPr lang="en-US" sz="2800" dirty="0"/>
              <a:t> </a:t>
            </a:r>
            <a:r>
              <a:rPr lang="en-US" sz="2800" dirty="0" err="1"/>
              <a:t>conexiunii</a:t>
            </a:r>
            <a:r>
              <a:rPr lang="en-US" sz="2800" dirty="0"/>
              <a:t>;</a:t>
            </a:r>
          </a:p>
          <a:p>
            <a:pPr marL="285750" indent="-285750"/>
            <a:r>
              <a:rPr lang="en-US" sz="2800" dirty="0" err="1"/>
              <a:t>În</a:t>
            </a:r>
            <a:r>
              <a:rPr lang="en-US" sz="2800" dirty="0"/>
              <a:t> mod </a:t>
            </a:r>
            <a:r>
              <a:rPr lang="en-US" sz="2800" dirty="0" err="1"/>
              <a:t>prestabilit</a:t>
            </a:r>
            <a:r>
              <a:rPr lang="en-US" sz="2800" dirty="0"/>
              <a:t>, </a:t>
            </a:r>
            <a:r>
              <a:rPr lang="en-US" sz="2800" dirty="0" err="1"/>
              <a:t>comanda</a:t>
            </a:r>
            <a:r>
              <a:rPr lang="en-US" sz="2800" dirty="0"/>
              <a:t> </a:t>
            </a:r>
            <a:r>
              <a:rPr lang="en-US" sz="2800" b="1" dirty="0"/>
              <a:t>netstat</a:t>
            </a:r>
            <a:r>
              <a:rPr lang="en-US" sz="2800" dirty="0"/>
              <a:t> </a:t>
            </a:r>
            <a:r>
              <a:rPr lang="en-US" sz="2800" dirty="0" err="1"/>
              <a:t>va</a:t>
            </a:r>
            <a:r>
              <a:rPr lang="en-US" sz="2800" dirty="0"/>
              <a:t> </a:t>
            </a:r>
            <a:r>
              <a:rPr lang="en-US" sz="2800" dirty="0" err="1"/>
              <a:t>încerca</a:t>
            </a:r>
            <a:br>
              <a:rPr lang="en-US" sz="2800" dirty="0"/>
            </a:br>
            <a:r>
              <a:rPr lang="en-US" sz="2800" dirty="0" err="1"/>
              <a:t>să</a:t>
            </a:r>
            <a:r>
              <a:rPr lang="en-US" sz="2800" dirty="0"/>
              <a:t> </a:t>
            </a:r>
            <a:r>
              <a:rPr lang="en-US" sz="2800" dirty="0" err="1"/>
              <a:t>rezolve</a:t>
            </a:r>
            <a:r>
              <a:rPr lang="en-US" sz="2800" dirty="0"/>
              <a:t> </a:t>
            </a:r>
            <a:r>
              <a:rPr lang="en-US" sz="2800" dirty="0" err="1"/>
              <a:t>adresele</a:t>
            </a:r>
            <a:r>
              <a:rPr lang="en-US" sz="2800" dirty="0"/>
              <a:t> IP </a:t>
            </a:r>
            <a:r>
              <a:rPr lang="en-US" sz="2800" dirty="0" err="1"/>
              <a:t>în</a:t>
            </a:r>
            <a:r>
              <a:rPr lang="en-US" sz="2800" dirty="0"/>
              <a:t> </a:t>
            </a:r>
            <a:r>
              <a:rPr lang="en-US" sz="2800" dirty="0" err="1"/>
              <a:t>nume</a:t>
            </a:r>
            <a:r>
              <a:rPr lang="en-US" sz="2800" dirty="0"/>
              <a:t> de </a:t>
            </a:r>
            <a:r>
              <a:rPr lang="en-US" sz="2800" dirty="0" err="1"/>
              <a:t>domenii</a:t>
            </a:r>
            <a:r>
              <a:rPr lang="en-US" sz="2800" dirty="0"/>
              <a:t> </a:t>
            </a:r>
            <a:r>
              <a:rPr lang="en-US" sz="2800" dirty="0" err="1"/>
              <a:t>și</a:t>
            </a:r>
            <a:br>
              <a:rPr lang="en-US" sz="2800" dirty="0"/>
            </a:br>
            <a:r>
              <a:rPr lang="en-US" sz="2800" dirty="0" err="1"/>
              <a:t>numere</a:t>
            </a:r>
            <a:r>
              <a:rPr lang="en-US" sz="2800" dirty="0"/>
              <a:t> de </a:t>
            </a:r>
            <a:r>
              <a:rPr lang="en-US" sz="2800" dirty="0" err="1"/>
              <a:t>porturi</a:t>
            </a:r>
            <a:r>
              <a:rPr lang="en-US" sz="2800" dirty="0"/>
              <a:t> pentru </a:t>
            </a:r>
            <a:r>
              <a:rPr lang="en-US" sz="2800" dirty="0" err="1"/>
              <a:t>aplicații</a:t>
            </a:r>
            <a:br>
              <a:rPr lang="en-US" sz="2800" dirty="0"/>
            </a:br>
            <a:r>
              <a:rPr lang="en-US" sz="2800" dirty="0" err="1"/>
              <a:t>binecunoscute</a:t>
            </a:r>
            <a:r>
              <a:rPr lang="en-US" sz="2800" dirty="0"/>
              <a:t>;</a:t>
            </a:r>
          </a:p>
          <a:p>
            <a:pPr marL="285750" indent="-285750"/>
            <a:r>
              <a:rPr lang="en-US" sz="2800" dirty="0" err="1"/>
              <a:t>Opțiunea</a:t>
            </a:r>
            <a:r>
              <a:rPr lang="en-US" sz="2800" dirty="0"/>
              <a:t> -n poate fi </a:t>
            </a:r>
            <a:r>
              <a:rPr lang="en-US" sz="2800" dirty="0" err="1"/>
              <a:t>utilizată</a:t>
            </a:r>
            <a:r>
              <a:rPr lang="en-US" sz="2800" dirty="0"/>
              <a:t> pentru a </a:t>
            </a:r>
            <a:r>
              <a:rPr lang="en-US" sz="2800" dirty="0" err="1"/>
              <a:t>afișa</a:t>
            </a:r>
            <a:br>
              <a:rPr lang="en-US" sz="2800" dirty="0"/>
            </a:br>
            <a:r>
              <a:rPr lang="en-US" sz="2800" dirty="0" err="1"/>
              <a:t>adresele</a:t>
            </a:r>
            <a:r>
              <a:rPr lang="en-US" sz="2800" dirty="0"/>
              <a:t> IP </a:t>
            </a:r>
            <a:r>
              <a:rPr lang="en-US" sz="2800" dirty="0" err="1"/>
              <a:t>și</a:t>
            </a:r>
            <a:r>
              <a:rPr lang="en-US" sz="2800" dirty="0"/>
              <a:t> </a:t>
            </a:r>
            <a:r>
              <a:rPr lang="en-US" sz="2800" dirty="0" err="1"/>
              <a:t>numerele</a:t>
            </a:r>
            <a:r>
              <a:rPr lang="en-US" sz="2800" dirty="0"/>
              <a:t> de </a:t>
            </a:r>
            <a:r>
              <a:rPr lang="en-US" sz="2800" dirty="0" err="1"/>
              <a:t>porturi</a:t>
            </a:r>
            <a:r>
              <a:rPr lang="en-US" sz="2800" dirty="0"/>
              <a:t> </a:t>
            </a:r>
            <a:r>
              <a:rPr lang="en-US" sz="2800" dirty="0" err="1"/>
              <a:t>în</a:t>
            </a:r>
            <a:r>
              <a:rPr lang="en-US" sz="2800" dirty="0"/>
              <a:t> forma lor</a:t>
            </a:r>
            <a:br>
              <a:rPr lang="en-US" sz="2800" dirty="0"/>
            </a:br>
            <a:r>
              <a:rPr lang="en-US" sz="2800" dirty="0" err="1"/>
              <a:t>numerică</a:t>
            </a:r>
            <a:r>
              <a:rPr lang="en-US" sz="2800" dirty="0"/>
              <a:t>.</a:t>
            </a:r>
          </a:p>
        </p:txBody>
      </p:sp>
      <p:pic>
        <p:nvPicPr>
          <p:cNvPr id="4" name="Picture 2">
            <a:extLst>
              <a:ext uri="{FF2B5EF4-FFF2-40B4-BE49-F238E27FC236}">
                <a16:creationId xmlns:a16="http://schemas.microsoft.com/office/drawing/2014/main" id="{EF6C3D59-8AFF-F31C-C61E-04D127476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129" y="4146884"/>
            <a:ext cx="4842042" cy="2487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605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Opțiuni</a:t>
            </a:r>
            <a:r>
              <a:rPr lang="en-US" dirty="0"/>
              <a:t> </a:t>
            </a:r>
            <a:r>
              <a:rPr lang="en-US" i="1" dirty="0"/>
              <a:t>netstat</a:t>
            </a:r>
          </a:p>
        </p:txBody>
      </p:sp>
      <p:graphicFrame>
        <p:nvGraphicFramePr>
          <p:cNvPr id="3" name="Table 2">
            <a:extLst>
              <a:ext uri="{FF2B5EF4-FFF2-40B4-BE49-F238E27FC236}">
                <a16:creationId xmlns:a16="http://schemas.microsoft.com/office/drawing/2014/main" id="{371E30BE-082A-6038-52C3-5431AEF89BA8}"/>
              </a:ext>
            </a:extLst>
          </p:cNvPr>
          <p:cNvGraphicFramePr>
            <a:graphicFrameLocks noGrp="1"/>
          </p:cNvGraphicFramePr>
          <p:nvPr>
            <p:extLst>
              <p:ext uri="{D42A27DB-BD31-4B8C-83A1-F6EECF244321}">
                <p14:modId xmlns:p14="http://schemas.microsoft.com/office/powerpoint/2010/main" val="525530507"/>
              </p:ext>
            </p:extLst>
          </p:nvPr>
        </p:nvGraphicFramePr>
        <p:xfrm>
          <a:off x="158190" y="1445216"/>
          <a:ext cx="11875620" cy="5318141"/>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1029587">
                  <a:extLst>
                    <a:ext uri="{9D8B030D-6E8A-4147-A177-3AD203B41FA5}">
                      <a16:colId xmlns:a16="http://schemas.microsoft.com/office/drawing/2014/main" val="2923940327"/>
                    </a:ext>
                  </a:extLst>
                </a:gridCol>
                <a:gridCol w="10846033">
                  <a:extLst>
                    <a:ext uri="{9D8B030D-6E8A-4147-A177-3AD203B41FA5}">
                      <a16:colId xmlns:a16="http://schemas.microsoft.com/office/drawing/2014/main" val="3161867159"/>
                    </a:ext>
                  </a:extLst>
                </a:gridCol>
              </a:tblGrid>
              <a:tr h="380381">
                <a:tc>
                  <a:txBody>
                    <a:bodyPr/>
                    <a:lstStyle/>
                    <a:p>
                      <a:r>
                        <a:rPr lang="ro-RO" sz="1400" dirty="0">
                          <a:solidFill>
                            <a:schemeClr val="tx1"/>
                          </a:solidFill>
                        </a:rPr>
                        <a:t>Opțiune</a:t>
                      </a:r>
                      <a:endParaRPr lang="en-US" sz="1400" dirty="0">
                        <a:solidFill>
                          <a:schemeClr val="tx1"/>
                        </a:solidFill>
                      </a:endParaRPr>
                    </a:p>
                  </a:txBody>
                  <a:tcPr/>
                </a:tc>
                <a:tc>
                  <a:txBody>
                    <a:bodyPr/>
                    <a:lstStyle/>
                    <a:p>
                      <a:r>
                        <a:rPr lang="ro-RO" sz="1400" dirty="0">
                          <a:solidFill>
                            <a:schemeClr val="tx1"/>
                          </a:solidFill>
                        </a:rPr>
                        <a:t>Descriere</a:t>
                      </a:r>
                      <a:endParaRPr lang="en-US" sz="1400" dirty="0">
                        <a:solidFill>
                          <a:schemeClr val="tx1"/>
                        </a:solidFill>
                      </a:endParaRPr>
                    </a:p>
                  </a:txBody>
                  <a:tcPr/>
                </a:tc>
                <a:extLst>
                  <a:ext uri="{0D108BD9-81ED-4DB2-BD59-A6C34878D82A}">
                    <a16:rowId xmlns:a16="http://schemas.microsoft.com/office/drawing/2014/main" val="4104107641"/>
                  </a:ext>
                </a:extLst>
              </a:tr>
              <a:tr h="230439">
                <a:tc>
                  <a:txBody>
                    <a:bodyPr/>
                    <a:lstStyle/>
                    <a:p>
                      <a:r>
                        <a:rPr lang="en-US" sz="1400"/>
                        <a:t>-a</a:t>
                      </a:r>
                    </a:p>
                  </a:txBody>
                  <a:tcPr/>
                </a:tc>
                <a:tc>
                  <a:txBody>
                    <a:bodyPr/>
                    <a:lstStyle/>
                    <a:p>
                      <a:r>
                        <a:rPr lang="it-IT" sz="1400" dirty="0" err="1"/>
                        <a:t>Afișează</a:t>
                      </a:r>
                      <a:r>
                        <a:rPr lang="it-IT" sz="1400" dirty="0"/>
                        <a:t> </a:t>
                      </a:r>
                      <a:r>
                        <a:rPr lang="it-IT" sz="1400" dirty="0" err="1"/>
                        <a:t>toate</a:t>
                      </a:r>
                      <a:r>
                        <a:rPr lang="it-IT" sz="1400" dirty="0"/>
                        <a:t> </a:t>
                      </a:r>
                      <a:r>
                        <a:rPr lang="it-IT" sz="1400" dirty="0" err="1"/>
                        <a:t>conexiunile</a:t>
                      </a:r>
                      <a:r>
                        <a:rPr lang="it-IT" sz="1400" dirty="0"/>
                        <a:t> </a:t>
                      </a:r>
                      <a:r>
                        <a:rPr lang="it-IT" sz="1400" dirty="0" err="1"/>
                        <a:t>și</a:t>
                      </a:r>
                      <a:r>
                        <a:rPr lang="it-IT" sz="1400" dirty="0"/>
                        <a:t> </a:t>
                      </a:r>
                      <a:r>
                        <a:rPr lang="it-IT" sz="1400" dirty="0" err="1"/>
                        <a:t>porturile</a:t>
                      </a:r>
                      <a:r>
                        <a:rPr lang="it-IT" sz="1400" dirty="0"/>
                        <a:t> de </a:t>
                      </a:r>
                      <a:r>
                        <a:rPr lang="it-IT" sz="1400" dirty="0" err="1"/>
                        <a:t>ascultare</a:t>
                      </a:r>
                      <a:r>
                        <a:rPr lang="it-IT" sz="1400" dirty="0"/>
                        <a:t>.</a:t>
                      </a:r>
                      <a:endParaRPr lang="en-US" sz="1400" dirty="0"/>
                    </a:p>
                  </a:txBody>
                  <a:tcPr/>
                </a:tc>
                <a:extLst>
                  <a:ext uri="{0D108BD9-81ED-4DB2-BD59-A6C34878D82A}">
                    <a16:rowId xmlns:a16="http://schemas.microsoft.com/office/drawing/2014/main" val="170559358"/>
                  </a:ext>
                </a:extLst>
              </a:tr>
              <a:tr h="872349">
                <a:tc>
                  <a:txBody>
                    <a:bodyPr/>
                    <a:lstStyle/>
                    <a:p>
                      <a:r>
                        <a:rPr lang="en-US" sz="1400"/>
                        <a:t>-b</a:t>
                      </a:r>
                    </a:p>
                  </a:txBody>
                  <a:tcPr/>
                </a:tc>
                <a:tc>
                  <a:txBody>
                    <a:bodyPr/>
                    <a:lstStyle/>
                    <a:p>
                      <a:r>
                        <a:rPr lang="en-US" sz="1400" dirty="0" err="1"/>
                        <a:t>Afișează</a:t>
                      </a:r>
                      <a:r>
                        <a:rPr lang="en-US" sz="1400" dirty="0"/>
                        <a:t> </a:t>
                      </a:r>
                      <a:r>
                        <a:rPr lang="en-US" sz="1400" dirty="0" err="1"/>
                        <a:t>executabilul</a:t>
                      </a:r>
                      <a:r>
                        <a:rPr lang="en-US" sz="1400" dirty="0"/>
                        <a:t> </a:t>
                      </a:r>
                      <a:r>
                        <a:rPr lang="en-US" sz="1400" dirty="0" err="1"/>
                        <a:t>implicat</a:t>
                      </a:r>
                      <a:r>
                        <a:rPr lang="en-US" sz="1400" dirty="0"/>
                        <a:t> </a:t>
                      </a:r>
                      <a:r>
                        <a:rPr lang="en-US" sz="1400" dirty="0" err="1"/>
                        <a:t>în</a:t>
                      </a:r>
                      <a:r>
                        <a:rPr lang="en-US" sz="1400" dirty="0"/>
                        <a:t> </a:t>
                      </a:r>
                      <a:r>
                        <a:rPr lang="en-US" sz="1400" dirty="0" err="1"/>
                        <a:t>crearea</a:t>
                      </a:r>
                      <a:r>
                        <a:rPr lang="en-US" sz="1400" dirty="0"/>
                        <a:t> </a:t>
                      </a:r>
                      <a:r>
                        <a:rPr lang="en-US" sz="1400" dirty="0" err="1"/>
                        <a:t>fiecărei</a:t>
                      </a:r>
                      <a:r>
                        <a:rPr lang="en-US" sz="1400" dirty="0"/>
                        <a:t> </a:t>
                      </a:r>
                      <a:r>
                        <a:rPr lang="en-US" sz="1400" dirty="0" err="1"/>
                        <a:t>conexiuni</a:t>
                      </a:r>
                      <a:r>
                        <a:rPr lang="en-US" sz="1400" dirty="0"/>
                        <a:t> </a:t>
                      </a:r>
                      <a:r>
                        <a:rPr lang="en-US" sz="1400" dirty="0" err="1"/>
                        <a:t>sau</a:t>
                      </a:r>
                      <a:r>
                        <a:rPr lang="en-US" sz="1400" dirty="0"/>
                        <a:t> port de </a:t>
                      </a:r>
                      <a:r>
                        <a:rPr lang="en-US" sz="1400" dirty="0" err="1"/>
                        <a:t>ascultare</a:t>
                      </a:r>
                      <a:r>
                        <a:rPr lang="en-US" sz="1400" dirty="0"/>
                        <a:t>. </a:t>
                      </a:r>
                      <a:r>
                        <a:rPr lang="en-US" sz="1400" dirty="0" err="1"/>
                        <a:t>În</a:t>
                      </a:r>
                      <a:r>
                        <a:rPr lang="en-US" sz="1400" dirty="0"/>
                        <a:t> </a:t>
                      </a:r>
                      <a:r>
                        <a:rPr lang="en-US" sz="1400" dirty="0" err="1"/>
                        <a:t>unele</a:t>
                      </a:r>
                      <a:r>
                        <a:rPr lang="en-US" sz="1400" dirty="0"/>
                        <a:t> </a:t>
                      </a:r>
                      <a:r>
                        <a:rPr lang="en-US" sz="1400" dirty="0" err="1"/>
                        <a:t>cazuri</a:t>
                      </a:r>
                      <a:r>
                        <a:rPr lang="en-US" sz="1400" dirty="0"/>
                        <a:t>, </a:t>
                      </a:r>
                      <a:r>
                        <a:rPr lang="en-US" sz="1400" dirty="0" err="1"/>
                        <a:t>executabilele</a:t>
                      </a:r>
                      <a:r>
                        <a:rPr lang="en-US" sz="1400" dirty="0"/>
                        <a:t> bine-</a:t>
                      </a:r>
                      <a:r>
                        <a:rPr lang="en-US" sz="1400" dirty="0" err="1"/>
                        <a:t>cunoscute</a:t>
                      </a:r>
                      <a:r>
                        <a:rPr lang="en-US" sz="1400" dirty="0"/>
                        <a:t> </a:t>
                      </a:r>
                      <a:r>
                        <a:rPr lang="en-US" sz="1400" dirty="0" err="1"/>
                        <a:t>găzduiesc</a:t>
                      </a:r>
                      <a:r>
                        <a:rPr lang="en-US" sz="1400" dirty="0"/>
                        <a:t> </a:t>
                      </a:r>
                      <a:r>
                        <a:rPr lang="en-US" sz="1400" dirty="0" err="1"/>
                        <a:t>mai</a:t>
                      </a:r>
                      <a:r>
                        <a:rPr lang="en-US" sz="1400" dirty="0"/>
                        <a:t> </a:t>
                      </a:r>
                      <a:r>
                        <a:rPr lang="en-US" sz="1400" dirty="0" err="1"/>
                        <a:t>multe</a:t>
                      </a:r>
                      <a:r>
                        <a:rPr lang="en-US" sz="1400" dirty="0"/>
                        <a:t> </a:t>
                      </a:r>
                      <a:r>
                        <a:rPr lang="en-US" sz="1400" dirty="0" err="1"/>
                        <a:t>componente</a:t>
                      </a:r>
                      <a:r>
                        <a:rPr lang="en-US" sz="1400" dirty="0"/>
                        <a:t> </a:t>
                      </a:r>
                      <a:r>
                        <a:rPr lang="en-US" sz="1400" dirty="0" err="1"/>
                        <a:t>independente</a:t>
                      </a:r>
                      <a:r>
                        <a:rPr lang="en-US" sz="1400" dirty="0"/>
                        <a:t>, </a:t>
                      </a:r>
                      <a:r>
                        <a:rPr lang="en-US" sz="1400" dirty="0" err="1"/>
                        <a:t>iar</a:t>
                      </a:r>
                      <a:r>
                        <a:rPr lang="en-US" sz="1400" dirty="0"/>
                        <a:t> </a:t>
                      </a:r>
                      <a:r>
                        <a:rPr lang="en-US" sz="1400" dirty="0" err="1"/>
                        <a:t>în</a:t>
                      </a:r>
                      <a:r>
                        <a:rPr lang="en-US" sz="1400" dirty="0"/>
                        <a:t> </a:t>
                      </a:r>
                      <a:r>
                        <a:rPr lang="en-US" sz="1400" dirty="0" err="1"/>
                        <a:t>aceste</a:t>
                      </a:r>
                      <a:r>
                        <a:rPr lang="en-US" sz="1400" dirty="0"/>
                        <a:t> </a:t>
                      </a:r>
                      <a:r>
                        <a:rPr lang="en-US" sz="1400" dirty="0" err="1"/>
                        <a:t>cazuri</a:t>
                      </a:r>
                      <a:r>
                        <a:rPr lang="en-US" sz="1400" dirty="0"/>
                        <a:t> </a:t>
                      </a:r>
                      <a:r>
                        <a:rPr lang="en-US" sz="1400" dirty="0" err="1"/>
                        <a:t>este</a:t>
                      </a:r>
                      <a:r>
                        <a:rPr lang="en-US" sz="1400" dirty="0"/>
                        <a:t> </a:t>
                      </a:r>
                      <a:r>
                        <a:rPr lang="en-US" sz="1400" dirty="0" err="1"/>
                        <a:t>afișată</a:t>
                      </a:r>
                      <a:r>
                        <a:rPr lang="en-US" sz="1400" dirty="0"/>
                        <a:t> </a:t>
                      </a:r>
                      <a:r>
                        <a:rPr lang="en-US" sz="1400" dirty="0" err="1"/>
                        <a:t>secvența</a:t>
                      </a:r>
                      <a:r>
                        <a:rPr lang="en-US" sz="1400" dirty="0"/>
                        <a:t> </a:t>
                      </a:r>
                      <a:r>
                        <a:rPr lang="en-US" sz="1400" dirty="0" err="1"/>
                        <a:t>componentelor</a:t>
                      </a:r>
                      <a:r>
                        <a:rPr lang="en-US" sz="1400" dirty="0"/>
                        <a:t> implicate </a:t>
                      </a:r>
                      <a:r>
                        <a:rPr lang="en-US" sz="1400" dirty="0" err="1"/>
                        <a:t>în</a:t>
                      </a:r>
                      <a:r>
                        <a:rPr lang="en-US" sz="1400" dirty="0"/>
                        <a:t> </a:t>
                      </a:r>
                      <a:r>
                        <a:rPr lang="en-US" sz="1400" dirty="0" err="1"/>
                        <a:t>crearea</a:t>
                      </a:r>
                      <a:r>
                        <a:rPr lang="en-US" sz="1400" dirty="0"/>
                        <a:t> </a:t>
                      </a:r>
                      <a:r>
                        <a:rPr lang="en-US" sz="1400" dirty="0" err="1"/>
                        <a:t>conexiunii</a:t>
                      </a:r>
                      <a:r>
                        <a:rPr lang="en-US" sz="1400" dirty="0"/>
                        <a:t> </a:t>
                      </a:r>
                      <a:r>
                        <a:rPr lang="en-US" sz="1400" dirty="0" err="1"/>
                        <a:t>sau</a:t>
                      </a:r>
                      <a:r>
                        <a:rPr lang="en-US" sz="1400" dirty="0"/>
                        <a:t> a </a:t>
                      </a:r>
                      <a:r>
                        <a:rPr lang="en-US" sz="1400" dirty="0" err="1"/>
                        <a:t>portului</a:t>
                      </a:r>
                      <a:r>
                        <a:rPr lang="en-US" sz="1400" dirty="0"/>
                        <a:t> de </a:t>
                      </a:r>
                      <a:r>
                        <a:rPr lang="en-US" sz="1400" dirty="0" err="1"/>
                        <a:t>ascultare</a:t>
                      </a:r>
                      <a:r>
                        <a:rPr lang="en-US" sz="1400" dirty="0"/>
                        <a:t>. </a:t>
                      </a:r>
                      <a:r>
                        <a:rPr lang="en-US" sz="1400" dirty="0" err="1"/>
                        <a:t>În</a:t>
                      </a:r>
                      <a:r>
                        <a:rPr lang="en-US" sz="1400" dirty="0"/>
                        <a:t> </a:t>
                      </a:r>
                      <a:r>
                        <a:rPr lang="en-US" sz="1400" dirty="0" err="1"/>
                        <a:t>acest</a:t>
                      </a:r>
                      <a:r>
                        <a:rPr lang="en-US" sz="1400" dirty="0"/>
                        <a:t> </a:t>
                      </a:r>
                      <a:r>
                        <a:rPr lang="en-US" sz="1400" dirty="0" err="1"/>
                        <a:t>caz</a:t>
                      </a:r>
                      <a:r>
                        <a:rPr lang="en-US" sz="1400" dirty="0"/>
                        <a:t>, </a:t>
                      </a:r>
                      <a:r>
                        <a:rPr lang="en-US" sz="1400" dirty="0" err="1"/>
                        <a:t>numele</a:t>
                      </a:r>
                      <a:r>
                        <a:rPr lang="en-US" sz="1400" dirty="0"/>
                        <a:t> </a:t>
                      </a:r>
                      <a:r>
                        <a:rPr lang="en-US" sz="1400" dirty="0" err="1"/>
                        <a:t>executabilului</a:t>
                      </a:r>
                      <a:r>
                        <a:rPr lang="en-US" sz="1400" dirty="0"/>
                        <a:t> </a:t>
                      </a:r>
                      <a:r>
                        <a:rPr lang="en-US" sz="1400" dirty="0" err="1"/>
                        <a:t>este</a:t>
                      </a:r>
                      <a:r>
                        <a:rPr lang="en-US" sz="1400" dirty="0"/>
                        <a:t> </a:t>
                      </a:r>
                      <a:r>
                        <a:rPr lang="en-US" sz="1400" dirty="0" err="1"/>
                        <a:t>în</a:t>
                      </a:r>
                      <a:r>
                        <a:rPr lang="en-US" sz="1400" dirty="0"/>
                        <a:t> [] </a:t>
                      </a:r>
                      <a:r>
                        <a:rPr lang="en-US" sz="1400" dirty="0" err="1"/>
                        <a:t>în</a:t>
                      </a:r>
                      <a:r>
                        <a:rPr lang="en-US" sz="1400" dirty="0"/>
                        <a:t> </a:t>
                      </a:r>
                      <a:r>
                        <a:rPr lang="en-US" sz="1400" dirty="0" err="1"/>
                        <a:t>partea</a:t>
                      </a:r>
                      <a:r>
                        <a:rPr lang="en-US" sz="1400" dirty="0"/>
                        <a:t> de </a:t>
                      </a:r>
                      <a:r>
                        <a:rPr lang="en-US" sz="1400" dirty="0" err="1"/>
                        <a:t>jos</a:t>
                      </a:r>
                      <a:r>
                        <a:rPr lang="en-US" sz="1400" dirty="0"/>
                        <a:t>, </a:t>
                      </a:r>
                      <a:r>
                        <a:rPr lang="en-US" sz="1400" dirty="0" err="1"/>
                        <a:t>în</a:t>
                      </a:r>
                      <a:r>
                        <a:rPr lang="en-US" sz="1400" dirty="0"/>
                        <a:t> </a:t>
                      </a:r>
                      <a:r>
                        <a:rPr lang="en-US" sz="1400" dirty="0" err="1"/>
                        <a:t>partea</a:t>
                      </a:r>
                      <a:r>
                        <a:rPr lang="en-US" sz="1400" dirty="0"/>
                        <a:t> de sus </a:t>
                      </a:r>
                      <a:r>
                        <a:rPr lang="en-US" sz="1400" dirty="0" err="1"/>
                        <a:t>este</a:t>
                      </a:r>
                      <a:r>
                        <a:rPr lang="en-US" sz="1400" dirty="0"/>
                        <a:t> </a:t>
                      </a:r>
                      <a:r>
                        <a:rPr lang="en-US" sz="1400" dirty="0" err="1"/>
                        <a:t>componenta</a:t>
                      </a:r>
                      <a:r>
                        <a:rPr lang="en-US" sz="1400" dirty="0"/>
                        <a:t> pe care a </a:t>
                      </a:r>
                      <a:r>
                        <a:rPr lang="en-US" sz="1400" dirty="0" err="1"/>
                        <a:t>numit</a:t>
                      </a:r>
                      <a:r>
                        <a:rPr lang="en-US" sz="1400" dirty="0"/>
                        <a:t>-o </a:t>
                      </a:r>
                      <a:r>
                        <a:rPr lang="en-US" sz="1400" dirty="0" err="1"/>
                        <a:t>și</a:t>
                      </a:r>
                      <a:r>
                        <a:rPr lang="en-US" sz="1400" dirty="0"/>
                        <a:t> </a:t>
                      </a:r>
                      <a:r>
                        <a:rPr lang="en-US" sz="1400" dirty="0" err="1"/>
                        <a:t>așa</a:t>
                      </a:r>
                      <a:r>
                        <a:rPr lang="en-US" sz="1400" dirty="0"/>
                        <a:t> </a:t>
                      </a:r>
                      <a:r>
                        <a:rPr lang="en-US" sz="1400" dirty="0" err="1"/>
                        <a:t>mai</a:t>
                      </a:r>
                      <a:r>
                        <a:rPr lang="en-US" sz="1400" dirty="0"/>
                        <a:t> </a:t>
                      </a:r>
                      <a:r>
                        <a:rPr lang="en-US" sz="1400" dirty="0" err="1"/>
                        <a:t>departe</a:t>
                      </a:r>
                      <a:r>
                        <a:rPr lang="en-US" sz="1400" dirty="0"/>
                        <a:t> </a:t>
                      </a:r>
                      <a:r>
                        <a:rPr lang="en-US" sz="1400" dirty="0" err="1"/>
                        <a:t>până</a:t>
                      </a:r>
                      <a:r>
                        <a:rPr lang="en-US" sz="1400" dirty="0"/>
                        <a:t> </a:t>
                      </a:r>
                      <a:r>
                        <a:rPr lang="en-US" sz="1400" dirty="0" err="1"/>
                        <a:t>când</a:t>
                      </a:r>
                      <a:r>
                        <a:rPr lang="en-US" sz="1400" dirty="0"/>
                        <a:t> a </a:t>
                      </a:r>
                      <a:r>
                        <a:rPr lang="en-US" sz="1400" dirty="0" err="1"/>
                        <a:t>fost</a:t>
                      </a:r>
                      <a:r>
                        <a:rPr lang="en-US" sz="1400" dirty="0"/>
                        <a:t> </a:t>
                      </a:r>
                      <a:r>
                        <a:rPr lang="en-US" sz="1400" dirty="0" err="1"/>
                        <a:t>atins</a:t>
                      </a:r>
                      <a:r>
                        <a:rPr lang="en-US" sz="1400" dirty="0"/>
                        <a:t> TCP/IP. </a:t>
                      </a:r>
                      <a:r>
                        <a:rPr lang="en-US" sz="1400" dirty="0" err="1"/>
                        <a:t>Rețineți</a:t>
                      </a:r>
                      <a:r>
                        <a:rPr lang="en-US" sz="1400" dirty="0"/>
                        <a:t> </a:t>
                      </a:r>
                      <a:r>
                        <a:rPr lang="en-US" sz="1400" dirty="0" err="1"/>
                        <a:t>că</a:t>
                      </a:r>
                      <a:r>
                        <a:rPr lang="en-US" sz="1400" dirty="0"/>
                        <a:t> </a:t>
                      </a:r>
                      <a:r>
                        <a:rPr lang="en-US" sz="1400" dirty="0" err="1"/>
                        <a:t>această</a:t>
                      </a:r>
                      <a:r>
                        <a:rPr lang="en-US" sz="1400" dirty="0"/>
                        <a:t> </a:t>
                      </a:r>
                      <a:r>
                        <a:rPr lang="en-US" sz="1400" dirty="0" err="1"/>
                        <a:t>opțiune</a:t>
                      </a:r>
                      <a:r>
                        <a:rPr lang="en-US" sz="1400" dirty="0"/>
                        <a:t> </a:t>
                      </a:r>
                      <a:r>
                        <a:rPr lang="en-US" sz="1400" dirty="0" err="1"/>
                        <a:t>poate</a:t>
                      </a:r>
                      <a:r>
                        <a:rPr lang="en-US" sz="1400" dirty="0"/>
                        <a:t> </a:t>
                      </a:r>
                      <a:r>
                        <a:rPr lang="en-US" sz="1400" dirty="0" err="1"/>
                        <a:t>consuma</a:t>
                      </a:r>
                      <a:r>
                        <a:rPr lang="en-US" sz="1400" dirty="0"/>
                        <a:t> </a:t>
                      </a:r>
                      <a:r>
                        <a:rPr lang="en-US" sz="1400" dirty="0" err="1"/>
                        <a:t>mult</a:t>
                      </a:r>
                      <a:r>
                        <a:rPr lang="en-US" sz="1400" dirty="0"/>
                        <a:t> </a:t>
                      </a:r>
                      <a:r>
                        <a:rPr lang="en-US" sz="1400" dirty="0" err="1"/>
                        <a:t>timp</a:t>
                      </a:r>
                      <a:r>
                        <a:rPr lang="en-US" sz="1400" dirty="0"/>
                        <a:t> </a:t>
                      </a:r>
                      <a:r>
                        <a:rPr lang="en-US" sz="1400" dirty="0" err="1"/>
                        <a:t>și</a:t>
                      </a:r>
                      <a:r>
                        <a:rPr lang="en-US" sz="1400" dirty="0"/>
                        <a:t> nu </a:t>
                      </a:r>
                      <a:r>
                        <a:rPr lang="en-US" sz="1400" dirty="0" err="1"/>
                        <a:t>va</a:t>
                      </a:r>
                      <a:r>
                        <a:rPr lang="en-US" sz="1400" dirty="0"/>
                        <a:t> </a:t>
                      </a:r>
                      <a:r>
                        <a:rPr lang="en-US" sz="1400" dirty="0" err="1"/>
                        <a:t>eșua</a:t>
                      </a:r>
                      <a:r>
                        <a:rPr lang="en-US" sz="1400" dirty="0"/>
                        <a:t> </a:t>
                      </a:r>
                      <a:r>
                        <a:rPr lang="en-US" sz="1400" dirty="0" err="1"/>
                        <a:t>decât</a:t>
                      </a:r>
                      <a:r>
                        <a:rPr lang="en-US" sz="1400" dirty="0"/>
                        <a:t> </a:t>
                      </a:r>
                      <a:r>
                        <a:rPr lang="en-US" sz="1400" dirty="0" err="1"/>
                        <a:t>dacă</a:t>
                      </a:r>
                      <a:r>
                        <a:rPr lang="en-US" sz="1400" dirty="0"/>
                        <a:t> </a:t>
                      </a:r>
                      <a:r>
                        <a:rPr lang="en-US" sz="1400" dirty="0" err="1"/>
                        <a:t>aveți</a:t>
                      </a:r>
                      <a:r>
                        <a:rPr lang="en-US" sz="1400" dirty="0"/>
                        <a:t> </a:t>
                      </a:r>
                      <a:r>
                        <a:rPr lang="en-US" sz="1400" dirty="0" err="1"/>
                        <a:t>suficiente</a:t>
                      </a:r>
                      <a:r>
                        <a:rPr lang="en-US" sz="1400" dirty="0"/>
                        <a:t> </a:t>
                      </a:r>
                      <a:r>
                        <a:rPr lang="en-US" sz="1400" dirty="0" err="1"/>
                        <a:t>permisiuni</a:t>
                      </a:r>
                      <a:r>
                        <a:rPr lang="en-US" sz="1400" dirty="0"/>
                        <a:t>.</a:t>
                      </a:r>
                    </a:p>
                  </a:txBody>
                  <a:tcPr/>
                </a:tc>
                <a:extLst>
                  <a:ext uri="{0D108BD9-81ED-4DB2-BD59-A6C34878D82A}">
                    <a16:rowId xmlns:a16="http://schemas.microsoft.com/office/drawing/2014/main" val="2960458436"/>
                  </a:ext>
                </a:extLst>
              </a:tr>
              <a:tr h="171919">
                <a:tc>
                  <a:txBody>
                    <a:bodyPr/>
                    <a:lstStyle/>
                    <a:p>
                      <a:r>
                        <a:rPr lang="en-US" sz="1400"/>
                        <a:t>-e</a:t>
                      </a:r>
                    </a:p>
                  </a:txBody>
                  <a:tcPr/>
                </a:tc>
                <a:tc>
                  <a:txBody>
                    <a:bodyPr/>
                    <a:lstStyle/>
                    <a:p>
                      <a:r>
                        <a:rPr lang="en-US" sz="1400" dirty="0" err="1"/>
                        <a:t>Afișează</a:t>
                      </a:r>
                      <a:r>
                        <a:rPr lang="en-US" sz="1400" dirty="0"/>
                        <a:t> </a:t>
                      </a:r>
                      <a:r>
                        <a:rPr lang="en-US" sz="1400" dirty="0" err="1"/>
                        <a:t>statistici</a:t>
                      </a:r>
                      <a:r>
                        <a:rPr lang="en-US" sz="1400" dirty="0"/>
                        <a:t> Ethernet. </a:t>
                      </a:r>
                      <a:r>
                        <a:rPr lang="en-US" sz="1400" dirty="0" err="1"/>
                        <a:t>Aceasta</a:t>
                      </a:r>
                      <a:r>
                        <a:rPr lang="en-US" sz="1400" dirty="0"/>
                        <a:t> </a:t>
                      </a:r>
                      <a:r>
                        <a:rPr lang="en-US" sz="1400" dirty="0" err="1"/>
                        <a:t>poate</a:t>
                      </a:r>
                      <a:r>
                        <a:rPr lang="en-US" sz="1400" dirty="0"/>
                        <a:t> fi </a:t>
                      </a:r>
                      <a:r>
                        <a:rPr lang="en-US" sz="1400" dirty="0" err="1"/>
                        <a:t>combinată</a:t>
                      </a:r>
                      <a:r>
                        <a:rPr lang="en-US" sz="1400" dirty="0"/>
                        <a:t> cu </a:t>
                      </a:r>
                      <a:r>
                        <a:rPr lang="en-US" sz="1400" dirty="0" err="1"/>
                        <a:t>opțiunea</a:t>
                      </a:r>
                      <a:r>
                        <a:rPr lang="en-US" sz="1400" dirty="0"/>
                        <a:t> -s.</a:t>
                      </a:r>
                    </a:p>
                  </a:txBody>
                  <a:tcPr/>
                </a:tc>
                <a:extLst>
                  <a:ext uri="{0D108BD9-81ED-4DB2-BD59-A6C34878D82A}">
                    <a16:rowId xmlns:a16="http://schemas.microsoft.com/office/drawing/2014/main" val="569090895"/>
                  </a:ext>
                </a:extLst>
              </a:tr>
              <a:tr h="0">
                <a:tc>
                  <a:txBody>
                    <a:bodyPr/>
                    <a:lstStyle/>
                    <a:p>
                      <a:r>
                        <a:rPr lang="en-US" sz="1400"/>
                        <a:t>-f</a:t>
                      </a:r>
                    </a:p>
                  </a:txBody>
                  <a:tcPr/>
                </a:tc>
                <a:tc>
                  <a:txBody>
                    <a:bodyPr/>
                    <a:lstStyle/>
                    <a:p>
                      <a:r>
                        <a:rPr lang="en-US" sz="1400" dirty="0" err="1"/>
                        <a:t>Afișează</a:t>
                      </a:r>
                      <a:r>
                        <a:rPr lang="en-US" sz="1400" dirty="0"/>
                        <a:t> </a:t>
                      </a:r>
                      <a:r>
                        <a:rPr lang="en-US" sz="1400" dirty="0" err="1"/>
                        <a:t>nume</a:t>
                      </a:r>
                      <a:r>
                        <a:rPr lang="en-US" sz="1400" dirty="0"/>
                        <a:t> de </a:t>
                      </a:r>
                      <a:r>
                        <a:rPr lang="en-US" sz="1400" dirty="0" err="1"/>
                        <a:t>domeniu</a:t>
                      </a:r>
                      <a:r>
                        <a:rPr lang="en-US" sz="1400" dirty="0"/>
                        <a:t> </a:t>
                      </a:r>
                      <a:r>
                        <a:rPr lang="en-US" sz="1400" dirty="0" err="1"/>
                        <a:t>complet</a:t>
                      </a:r>
                      <a:r>
                        <a:rPr lang="en-US" sz="1400" dirty="0"/>
                        <a:t> </a:t>
                      </a:r>
                      <a:r>
                        <a:rPr lang="en-US" sz="1400" dirty="0" err="1"/>
                        <a:t>calificate</a:t>
                      </a:r>
                      <a:r>
                        <a:rPr lang="en-US" sz="1400" dirty="0"/>
                        <a:t> (FQDN) </a:t>
                      </a:r>
                      <a:r>
                        <a:rPr lang="en-US" sz="1400" dirty="0" err="1"/>
                        <a:t>pentru</a:t>
                      </a:r>
                      <a:r>
                        <a:rPr lang="en-US" sz="1400" dirty="0"/>
                        <a:t> </a:t>
                      </a:r>
                      <a:r>
                        <a:rPr lang="en-US" sz="1400" dirty="0" err="1"/>
                        <a:t>adrese</a:t>
                      </a:r>
                      <a:r>
                        <a:rPr lang="en-US" sz="1400" dirty="0"/>
                        <a:t> </a:t>
                      </a:r>
                      <a:r>
                        <a:rPr lang="en-US" sz="1400" dirty="0" err="1"/>
                        <a:t>străine</a:t>
                      </a:r>
                      <a:r>
                        <a:rPr lang="en-US" sz="1400" dirty="0"/>
                        <a:t>.</a:t>
                      </a:r>
                    </a:p>
                  </a:txBody>
                  <a:tcPr/>
                </a:tc>
                <a:extLst>
                  <a:ext uri="{0D108BD9-81ED-4DB2-BD59-A6C34878D82A}">
                    <a16:rowId xmlns:a16="http://schemas.microsoft.com/office/drawing/2014/main" val="4096348571"/>
                  </a:ext>
                </a:extLst>
              </a:tr>
              <a:tr h="234099">
                <a:tc>
                  <a:txBody>
                    <a:bodyPr/>
                    <a:lstStyle/>
                    <a:p>
                      <a:r>
                        <a:rPr lang="en-US" sz="1400" dirty="0"/>
                        <a:t>-n</a:t>
                      </a:r>
                    </a:p>
                  </a:txBody>
                  <a:tcPr/>
                </a:tc>
                <a:tc>
                  <a:txBody>
                    <a:bodyPr/>
                    <a:lstStyle/>
                    <a:p>
                      <a:r>
                        <a:rPr lang="en-US" sz="1400" dirty="0" err="1"/>
                        <a:t>Afișează</a:t>
                      </a:r>
                      <a:r>
                        <a:rPr lang="en-US" sz="1400" dirty="0"/>
                        <a:t> </a:t>
                      </a:r>
                      <a:r>
                        <a:rPr lang="en-US" sz="1400" dirty="0" err="1"/>
                        <a:t>adresele</a:t>
                      </a:r>
                      <a:r>
                        <a:rPr lang="en-US" sz="1400" dirty="0"/>
                        <a:t> </a:t>
                      </a:r>
                      <a:r>
                        <a:rPr lang="en-US" sz="1400" dirty="0" err="1"/>
                        <a:t>și</a:t>
                      </a:r>
                      <a:r>
                        <a:rPr lang="en-US" sz="1400" dirty="0"/>
                        <a:t> </a:t>
                      </a:r>
                      <a:r>
                        <a:rPr lang="en-US" sz="1400" dirty="0" err="1"/>
                        <a:t>numerele</a:t>
                      </a:r>
                      <a:r>
                        <a:rPr lang="en-US" sz="1400" dirty="0"/>
                        <a:t> de port </a:t>
                      </a:r>
                      <a:r>
                        <a:rPr lang="en-US" sz="1400" dirty="0" err="1"/>
                        <a:t>în</a:t>
                      </a:r>
                      <a:r>
                        <a:rPr lang="en-US" sz="1400" dirty="0"/>
                        <a:t> </a:t>
                      </a:r>
                      <a:r>
                        <a:rPr lang="en-US" sz="1400" dirty="0" err="1"/>
                        <a:t>formă</a:t>
                      </a:r>
                      <a:r>
                        <a:rPr lang="en-US" sz="1400" dirty="0"/>
                        <a:t> </a:t>
                      </a:r>
                      <a:r>
                        <a:rPr lang="en-US" sz="1400" dirty="0" err="1"/>
                        <a:t>numerică</a:t>
                      </a:r>
                      <a:r>
                        <a:rPr lang="en-US" sz="1400" dirty="0"/>
                        <a:t>.</a:t>
                      </a:r>
                    </a:p>
                  </a:txBody>
                  <a:tcPr/>
                </a:tc>
                <a:extLst>
                  <a:ext uri="{0D108BD9-81ED-4DB2-BD59-A6C34878D82A}">
                    <a16:rowId xmlns:a16="http://schemas.microsoft.com/office/drawing/2014/main" val="2981469053"/>
                  </a:ext>
                </a:extLst>
              </a:tr>
              <a:tr h="265189">
                <a:tc>
                  <a:txBody>
                    <a:bodyPr/>
                    <a:lstStyle/>
                    <a:p>
                      <a:r>
                        <a:rPr lang="en-US" sz="1400"/>
                        <a:t>-o</a:t>
                      </a:r>
                    </a:p>
                  </a:txBody>
                  <a:tcPr/>
                </a:tc>
                <a:tc>
                  <a:txBody>
                    <a:bodyPr/>
                    <a:lstStyle/>
                    <a:p>
                      <a:r>
                        <a:rPr lang="en-US" sz="1400" dirty="0" err="1"/>
                        <a:t>Afișează</a:t>
                      </a:r>
                      <a:r>
                        <a:rPr lang="en-US" sz="1400" dirty="0"/>
                        <a:t> ID-ul </a:t>
                      </a:r>
                      <a:r>
                        <a:rPr lang="en-US" sz="1400" dirty="0" err="1"/>
                        <a:t>procesului</a:t>
                      </a:r>
                      <a:r>
                        <a:rPr lang="en-US" sz="1400" dirty="0"/>
                        <a:t> </a:t>
                      </a:r>
                      <a:r>
                        <a:rPr lang="en-US" sz="1400" dirty="0" err="1"/>
                        <a:t>deținător</a:t>
                      </a:r>
                      <a:r>
                        <a:rPr lang="en-US" sz="1400" dirty="0"/>
                        <a:t> </a:t>
                      </a:r>
                      <a:r>
                        <a:rPr lang="en-US" sz="1400" dirty="0" err="1"/>
                        <a:t>asociat</a:t>
                      </a:r>
                      <a:r>
                        <a:rPr lang="en-US" sz="1400" dirty="0"/>
                        <a:t> </a:t>
                      </a:r>
                      <a:r>
                        <a:rPr lang="en-US" sz="1400" dirty="0" err="1"/>
                        <a:t>fiecărei</a:t>
                      </a:r>
                      <a:r>
                        <a:rPr lang="en-US" sz="1400" dirty="0"/>
                        <a:t> </a:t>
                      </a:r>
                      <a:r>
                        <a:rPr lang="en-US" sz="1400" dirty="0" err="1"/>
                        <a:t>conexiuni</a:t>
                      </a:r>
                      <a:r>
                        <a:rPr lang="en-US" sz="1400" dirty="0"/>
                        <a:t>.</a:t>
                      </a:r>
                    </a:p>
                  </a:txBody>
                  <a:tcPr/>
                </a:tc>
                <a:extLst>
                  <a:ext uri="{0D108BD9-81ED-4DB2-BD59-A6C34878D82A}">
                    <a16:rowId xmlns:a16="http://schemas.microsoft.com/office/drawing/2014/main" val="1080511221"/>
                  </a:ext>
                </a:extLst>
              </a:tr>
              <a:tr h="448984">
                <a:tc>
                  <a:txBody>
                    <a:bodyPr/>
                    <a:lstStyle/>
                    <a:p>
                      <a:r>
                        <a:rPr lang="en-US" sz="1400"/>
                        <a:t>-p protocol</a:t>
                      </a:r>
                    </a:p>
                  </a:txBody>
                  <a:tcPr/>
                </a:tc>
                <a:tc>
                  <a:txBody>
                    <a:bodyPr/>
                    <a:lstStyle/>
                    <a:p>
                      <a:r>
                        <a:rPr lang="en-US" sz="1400" dirty="0" err="1"/>
                        <a:t>Afișează</a:t>
                      </a:r>
                      <a:r>
                        <a:rPr lang="en-US" sz="1400" dirty="0"/>
                        <a:t> </a:t>
                      </a:r>
                      <a:r>
                        <a:rPr lang="en-US" sz="1400" dirty="0" err="1"/>
                        <a:t>conexiunile</a:t>
                      </a:r>
                      <a:r>
                        <a:rPr lang="en-US" sz="1400" dirty="0"/>
                        <a:t> </a:t>
                      </a:r>
                      <a:r>
                        <a:rPr lang="en-US" sz="1400" dirty="0" err="1"/>
                        <a:t>pentru</a:t>
                      </a:r>
                      <a:r>
                        <a:rPr lang="en-US" sz="1400" dirty="0"/>
                        <a:t> </a:t>
                      </a:r>
                      <a:r>
                        <a:rPr lang="en-US" sz="1400" dirty="0" err="1"/>
                        <a:t>protocolul</a:t>
                      </a:r>
                      <a:r>
                        <a:rPr lang="en-US" sz="1400" dirty="0"/>
                        <a:t> </a:t>
                      </a:r>
                      <a:r>
                        <a:rPr lang="en-US" sz="1400" dirty="0" err="1"/>
                        <a:t>specificat</a:t>
                      </a:r>
                      <a:r>
                        <a:rPr lang="en-US" sz="1400" dirty="0"/>
                        <a:t> de proto; proto </a:t>
                      </a:r>
                      <a:r>
                        <a:rPr lang="en-US" sz="1400" dirty="0" err="1"/>
                        <a:t>poate</a:t>
                      </a:r>
                      <a:r>
                        <a:rPr lang="en-US" sz="1400" dirty="0"/>
                        <a:t> fi </a:t>
                      </a:r>
                      <a:r>
                        <a:rPr lang="en-US" sz="1400" dirty="0" err="1"/>
                        <a:t>oricare</a:t>
                      </a:r>
                      <a:r>
                        <a:rPr lang="en-US" sz="1400" dirty="0"/>
                        <a:t> </a:t>
                      </a:r>
                      <a:r>
                        <a:rPr lang="en-US" sz="1400" dirty="0" err="1"/>
                        <a:t>dintre</a:t>
                      </a:r>
                      <a:r>
                        <a:rPr lang="en-US" sz="1400" dirty="0"/>
                        <a:t>: TCP, UDP, TCPv6 </a:t>
                      </a:r>
                      <a:r>
                        <a:rPr lang="en-US" sz="1400" dirty="0" err="1"/>
                        <a:t>sau</a:t>
                      </a:r>
                      <a:r>
                        <a:rPr lang="en-US" sz="1400" dirty="0"/>
                        <a:t> UDPv6. </a:t>
                      </a:r>
                      <a:r>
                        <a:rPr lang="en-US" sz="1400" dirty="0" err="1"/>
                        <a:t>Dacă</a:t>
                      </a:r>
                      <a:r>
                        <a:rPr lang="en-US" sz="1400" dirty="0"/>
                        <a:t> </a:t>
                      </a:r>
                      <a:r>
                        <a:rPr lang="en-US" sz="1400" dirty="0" err="1"/>
                        <a:t>este</a:t>
                      </a:r>
                      <a:r>
                        <a:rPr lang="en-US" sz="1400" dirty="0"/>
                        <a:t> </a:t>
                      </a:r>
                      <a:r>
                        <a:rPr lang="en-US" sz="1400" dirty="0" err="1"/>
                        <a:t>utilizat</a:t>
                      </a:r>
                      <a:r>
                        <a:rPr lang="en-US" sz="1400" dirty="0"/>
                        <a:t> cu </a:t>
                      </a:r>
                      <a:r>
                        <a:rPr lang="en-US" sz="1400" dirty="0" err="1"/>
                        <a:t>opțiunea</a:t>
                      </a:r>
                      <a:r>
                        <a:rPr lang="en-US" sz="1400" dirty="0"/>
                        <a:t> -s </a:t>
                      </a:r>
                      <a:r>
                        <a:rPr lang="en-US" sz="1400" dirty="0" err="1"/>
                        <a:t>pentru</a:t>
                      </a:r>
                      <a:r>
                        <a:rPr lang="en-US" sz="1400" dirty="0"/>
                        <a:t> a </a:t>
                      </a:r>
                      <a:r>
                        <a:rPr lang="en-US" sz="1400" dirty="0" err="1"/>
                        <a:t>afișa</a:t>
                      </a:r>
                      <a:r>
                        <a:rPr lang="en-US" sz="1400" dirty="0"/>
                        <a:t> </a:t>
                      </a:r>
                      <a:r>
                        <a:rPr lang="en-US" sz="1400" dirty="0" err="1"/>
                        <a:t>statistici</a:t>
                      </a:r>
                      <a:r>
                        <a:rPr lang="en-US" sz="1400" dirty="0"/>
                        <a:t> per protocol, proto </a:t>
                      </a:r>
                      <a:r>
                        <a:rPr lang="en-US" sz="1400" dirty="0" err="1"/>
                        <a:t>poate</a:t>
                      </a:r>
                      <a:r>
                        <a:rPr lang="en-US" sz="1400" dirty="0"/>
                        <a:t> fi </a:t>
                      </a:r>
                      <a:r>
                        <a:rPr lang="en-US" sz="1400" dirty="0" err="1"/>
                        <a:t>oricare</a:t>
                      </a:r>
                      <a:r>
                        <a:rPr lang="en-US" sz="1400" dirty="0"/>
                        <a:t> </a:t>
                      </a:r>
                      <a:r>
                        <a:rPr lang="en-US" sz="1400" dirty="0" err="1"/>
                        <a:t>dintre</a:t>
                      </a:r>
                      <a:r>
                        <a:rPr lang="en-US" sz="1400" dirty="0"/>
                        <a:t>: IP, IPv6, ICMP, ICMPv6, TCP, TCPv6, UDP </a:t>
                      </a:r>
                      <a:r>
                        <a:rPr lang="en-US" sz="1400" dirty="0" err="1"/>
                        <a:t>sau</a:t>
                      </a:r>
                      <a:r>
                        <a:rPr lang="en-US" sz="1400" dirty="0"/>
                        <a:t> UDPv6.</a:t>
                      </a:r>
                    </a:p>
                  </a:txBody>
                  <a:tcPr/>
                </a:tc>
                <a:extLst>
                  <a:ext uri="{0D108BD9-81ED-4DB2-BD59-A6C34878D82A}">
                    <a16:rowId xmlns:a16="http://schemas.microsoft.com/office/drawing/2014/main" val="2563346203"/>
                  </a:ext>
                </a:extLst>
              </a:tr>
              <a:tr h="297194">
                <a:tc>
                  <a:txBody>
                    <a:bodyPr/>
                    <a:lstStyle/>
                    <a:p>
                      <a:r>
                        <a:rPr lang="en-US" sz="1400"/>
                        <a:t>-r</a:t>
                      </a:r>
                    </a:p>
                  </a:txBody>
                  <a:tcPr/>
                </a:tc>
                <a:tc>
                  <a:txBody>
                    <a:bodyPr/>
                    <a:lstStyle/>
                    <a:p>
                      <a:r>
                        <a:rPr lang="en-US" sz="1400" dirty="0" err="1"/>
                        <a:t>Afișează</a:t>
                      </a:r>
                      <a:r>
                        <a:rPr lang="en-US" sz="1400" dirty="0"/>
                        <a:t> </a:t>
                      </a:r>
                      <a:r>
                        <a:rPr lang="en-US" sz="1400" dirty="0" err="1"/>
                        <a:t>tabel</a:t>
                      </a:r>
                      <a:r>
                        <a:rPr lang="ro-RO" sz="1400" dirty="0"/>
                        <a:t>a </a:t>
                      </a:r>
                      <a:r>
                        <a:rPr lang="en-US" sz="1400" dirty="0"/>
                        <a:t>de </a:t>
                      </a:r>
                      <a:r>
                        <a:rPr lang="en-US" sz="1400" dirty="0" err="1"/>
                        <a:t>rutare</a:t>
                      </a:r>
                      <a:r>
                        <a:rPr lang="en-US" sz="1400" dirty="0"/>
                        <a:t>.</a:t>
                      </a:r>
                    </a:p>
                  </a:txBody>
                  <a:tcPr/>
                </a:tc>
                <a:extLst>
                  <a:ext uri="{0D108BD9-81ED-4DB2-BD59-A6C34878D82A}">
                    <a16:rowId xmlns:a16="http://schemas.microsoft.com/office/drawing/2014/main" val="94901974"/>
                  </a:ext>
                </a:extLst>
              </a:tr>
              <a:tr h="448984">
                <a:tc>
                  <a:txBody>
                    <a:bodyPr/>
                    <a:lstStyle/>
                    <a:p>
                      <a:r>
                        <a:rPr lang="en-US" sz="1400"/>
                        <a:t>-s</a:t>
                      </a:r>
                    </a:p>
                  </a:txBody>
                  <a:tcPr/>
                </a:tc>
                <a:tc>
                  <a:txBody>
                    <a:bodyPr/>
                    <a:lstStyle/>
                    <a:p>
                      <a:r>
                        <a:rPr lang="en-US" sz="1400" dirty="0" err="1"/>
                        <a:t>Afișează</a:t>
                      </a:r>
                      <a:r>
                        <a:rPr lang="en-US" sz="1400" dirty="0"/>
                        <a:t> </a:t>
                      </a:r>
                      <a:r>
                        <a:rPr lang="en-US" sz="1400" dirty="0" err="1"/>
                        <a:t>statistici</a:t>
                      </a:r>
                      <a:r>
                        <a:rPr lang="en-US" sz="1400" dirty="0"/>
                        <a:t> pe protocol. </a:t>
                      </a:r>
                      <a:r>
                        <a:rPr lang="en-US" sz="1400" dirty="0" err="1"/>
                        <a:t>În</a:t>
                      </a:r>
                      <a:r>
                        <a:rPr lang="en-US" sz="1400" dirty="0"/>
                        <a:t> mod implicit, </a:t>
                      </a:r>
                      <a:r>
                        <a:rPr lang="en-US" sz="1400" dirty="0" err="1"/>
                        <a:t>statisticile</a:t>
                      </a:r>
                      <a:r>
                        <a:rPr lang="en-US" sz="1400" dirty="0"/>
                        <a:t> sunt </a:t>
                      </a:r>
                      <a:r>
                        <a:rPr lang="en-US" sz="1400" dirty="0" err="1"/>
                        <a:t>afișate</a:t>
                      </a:r>
                      <a:r>
                        <a:rPr lang="en-US" sz="1400" dirty="0"/>
                        <a:t> </a:t>
                      </a:r>
                      <a:r>
                        <a:rPr lang="en-US" sz="1400" dirty="0" err="1"/>
                        <a:t>pentru</a:t>
                      </a:r>
                      <a:r>
                        <a:rPr lang="en-US" sz="1400" dirty="0"/>
                        <a:t> IP, IPv6, ICMP, ICMPv6, TCP, TCPv6, UDP </a:t>
                      </a:r>
                      <a:r>
                        <a:rPr lang="en-US" sz="1400" dirty="0" err="1"/>
                        <a:t>și</a:t>
                      </a:r>
                      <a:r>
                        <a:rPr lang="en-US" sz="1400" dirty="0"/>
                        <a:t> UDPv6; </a:t>
                      </a:r>
                      <a:r>
                        <a:rPr lang="en-US" sz="1400" dirty="0" err="1"/>
                        <a:t>opțiunea</a:t>
                      </a:r>
                      <a:r>
                        <a:rPr lang="en-US" sz="1400" dirty="0"/>
                        <a:t> -p </a:t>
                      </a:r>
                      <a:r>
                        <a:rPr lang="en-US" sz="1400" dirty="0" err="1"/>
                        <a:t>poate</a:t>
                      </a:r>
                      <a:r>
                        <a:rPr lang="en-US" sz="1400" dirty="0"/>
                        <a:t> fi </a:t>
                      </a:r>
                      <a:r>
                        <a:rPr lang="en-US" sz="1400" dirty="0" err="1"/>
                        <a:t>utilizată</a:t>
                      </a:r>
                      <a:r>
                        <a:rPr lang="en-US" sz="1400" dirty="0"/>
                        <a:t> </a:t>
                      </a:r>
                      <a:r>
                        <a:rPr lang="en-US" sz="1400" dirty="0" err="1"/>
                        <a:t>pentru</a:t>
                      </a:r>
                      <a:r>
                        <a:rPr lang="en-US" sz="1400" dirty="0"/>
                        <a:t> a </a:t>
                      </a:r>
                      <a:r>
                        <a:rPr lang="en-US" sz="1400" dirty="0" err="1"/>
                        <a:t>specifica</a:t>
                      </a:r>
                      <a:r>
                        <a:rPr lang="en-US" sz="1400" dirty="0"/>
                        <a:t> un subset al </a:t>
                      </a:r>
                      <a:r>
                        <a:rPr lang="en-US" sz="1400" dirty="0" err="1"/>
                        <a:t>valorii</a:t>
                      </a:r>
                      <a:r>
                        <a:rPr lang="en-US" sz="1400" dirty="0"/>
                        <a:t> </a:t>
                      </a:r>
                      <a:r>
                        <a:rPr lang="en-US" sz="1400" dirty="0" err="1"/>
                        <a:t>implicite</a:t>
                      </a:r>
                      <a:r>
                        <a:rPr lang="en-US" sz="1400" dirty="0"/>
                        <a:t>.</a:t>
                      </a:r>
                    </a:p>
                  </a:txBody>
                  <a:tcPr/>
                </a:tc>
                <a:extLst>
                  <a:ext uri="{0D108BD9-81ED-4DB2-BD59-A6C34878D82A}">
                    <a16:rowId xmlns:a16="http://schemas.microsoft.com/office/drawing/2014/main" val="132849416"/>
                  </a:ext>
                </a:extLst>
              </a:tr>
              <a:tr h="237759">
                <a:tc>
                  <a:txBody>
                    <a:bodyPr/>
                    <a:lstStyle/>
                    <a:p>
                      <a:r>
                        <a:rPr lang="en-US" sz="1400"/>
                        <a:t>-x</a:t>
                      </a:r>
                    </a:p>
                  </a:txBody>
                  <a:tcPr/>
                </a:tc>
                <a:tc>
                  <a:txBody>
                    <a:bodyPr/>
                    <a:lstStyle/>
                    <a:p>
                      <a:r>
                        <a:rPr lang="en-US" sz="1400" dirty="0" err="1"/>
                        <a:t>Afișează</a:t>
                      </a:r>
                      <a:r>
                        <a:rPr lang="en-US" sz="1400" dirty="0"/>
                        <a:t> </a:t>
                      </a:r>
                      <a:r>
                        <a:rPr lang="en-US" sz="1400" dirty="0" err="1"/>
                        <a:t>conexiunile</a:t>
                      </a:r>
                      <a:r>
                        <a:rPr lang="en-US" sz="1400" dirty="0"/>
                        <a:t> </a:t>
                      </a:r>
                      <a:r>
                        <a:rPr lang="en-US" sz="1400" dirty="0" err="1"/>
                        <a:t>NetworkDirect</a:t>
                      </a:r>
                      <a:r>
                        <a:rPr lang="en-US" sz="1400" dirty="0"/>
                        <a:t>, </a:t>
                      </a:r>
                      <a:r>
                        <a:rPr lang="en-US" sz="1400" dirty="0" err="1"/>
                        <a:t>ascultătorii</a:t>
                      </a:r>
                      <a:r>
                        <a:rPr lang="en-US" sz="1400" dirty="0"/>
                        <a:t> </a:t>
                      </a:r>
                      <a:r>
                        <a:rPr lang="en-US" sz="1400" dirty="0" err="1"/>
                        <a:t>și</a:t>
                      </a:r>
                      <a:r>
                        <a:rPr lang="en-US" sz="1400" dirty="0"/>
                        <a:t> </a:t>
                      </a:r>
                      <a:r>
                        <a:rPr lang="en-US" sz="1400" dirty="0" err="1"/>
                        <a:t>punctele</a:t>
                      </a:r>
                      <a:r>
                        <a:rPr lang="en-US" sz="1400" dirty="0"/>
                        <a:t> finale </a:t>
                      </a:r>
                      <a:r>
                        <a:rPr lang="en-US" sz="1400" dirty="0" err="1"/>
                        <a:t>partajate</a:t>
                      </a:r>
                      <a:r>
                        <a:rPr lang="en-US" sz="1400" dirty="0"/>
                        <a:t>.</a:t>
                      </a:r>
                    </a:p>
                  </a:txBody>
                  <a:tcPr/>
                </a:tc>
                <a:extLst>
                  <a:ext uri="{0D108BD9-81ED-4DB2-BD59-A6C34878D82A}">
                    <a16:rowId xmlns:a16="http://schemas.microsoft.com/office/drawing/2014/main" val="740179066"/>
                  </a:ext>
                </a:extLst>
              </a:tr>
              <a:tr h="238369">
                <a:tc>
                  <a:txBody>
                    <a:bodyPr/>
                    <a:lstStyle/>
                    <a:p>
                      <a:r>
                        <a:rPr lang="en-US" sz="1400"/>
                        <a:t>-y</a:t>
                      </a:r>
                    </a:p>
                  </a:txBody>
                  <a:tcPr/>
                </a:tc>
                <a:tc>
                  <a:txBody>
                    <a:bodyPr/>
                    <a:lstStyle/>
                    <a:p>
                      <a:r>
                        <a:rPr lang="en-US" sz="1400" dirty="0" err="1"/>
                        <a:t>Afișează</a:t>
                      </a:r>
                      <a:r>
                        <a:rPr lang="en-US" sz="1400" dirty="0"/>
                        <a:t> </a:t>
                      </a:r>
                      <a:r>
                        <a:rPr lang="en-US" sz="1400" dirty="0" err="1"/>
                        <a:t>șablonul</a:t>
                      </a:r>
                      <a:r>
                        <a:rPr lang="en-US" sz="1400" dirty="0"/>
                        <a:t> de </a:t>
                      </a:r>
                      <a:r>
                        <a:rPr lang="en-US" sz="1400" dirty="0" err="1"/>
                        <a:t>conexiune</a:t>
                      </a:r>
                      <a:r>
                        <a:rPr lang="en-US" sz="1400" dirty="0"/>
                        <a:t> TCP </a:t>
                      </a:r>
                      <a:r>
                        <a:rPr lang="en-US" sz="1400" dirty="0" err="1"/>
                        <a:t>pentru</a:t>
                      </a:r>
                      <a:r>
                        <a:rPr lang="en-US" sz="1400" dirty="0"/>
                        <a:t> </a:t>
                      </a:r>
                      <a:r>
                        <a:rPr lang="en-US" sz="1400" dirty="0" err="1"/>
                        <a:t>toate</a:t>
                      </a:r>
                      <a:r>
                        <a:rPr lang="en-US" sz="1400" dirty="0"/>
                        <a:t> </a:t>
                      </a:r>
                      <a:r>
                        <a:rPr lang="en-US" sz="1400" dirty="0" err="1"/>
                        <a:t>conexiunile</a:t>
                      </a:r>
                      <a:r>
                        <a:rPr lang="en-US" sz="1400" dirty="0"/>
                        <a:t>. Nu </a:t>
                      </a:r>
                      <a:r>
                        <a:rPr lang="en-US" sz="1400" dirty="0" err="1"/>
                        <a:t>poate</a:t>
                      </a:r>
                      <a:r>
                        <a:rPr lang="en-US" sz="1400" dirty="0"/>
                        <a:t> fi </a:t>
                      </a:r>
                      <a:r>
                        <a:rPr lang="en-US" sz="1400" dirty="0" err="1"/>
                        <a:t>combinat</a:t>
                      </a:r>
                      <a:r>
                        <a:rPr lang="en-US" sz="1400" dirty="0"/>
                        <a:t> cu </a:t>
                      </a:r>
                      <a:r>
                        <a:rPr lang="en-US" sz="1400" dirty="0" err="1"/>
                        <a:t>celelalte</a:t>
                      </a:r>
                      <a:r>
                        <a:rPr lang="en-US" sz="1400" dirty="0"/>
                        <a:t> </a:t>
                      </a:r>
                      <a:r>
                        <a:rPr lang="en-US" sz="1400" dirty="0" err="1"/>
                        <a:t>opțiuni</a:t>
                      </a:r>
                      <a:r>
                        <a:rPr lang="en-US" sz="1400" dirty="0"/>
                        <a:t>.</a:t>
                      </a:r>
                    </a:p>
                  </a:txBody>
                  <a:tcPr/>
                </a:tc>
                <a:extLst>
                  <a:ext uri="{0D108BD9-81ED-4DB2-BD59-A6C34878D82A}">
                    <a16:rowId xmlns:a16="http://schemas.microsoft.com/office/drawing/2014/main" val="1139954119"/>
                  </a:ext>
                </a:extLst>
              </a:tr>
              <a:tr h="448984">
                <a:tc>
                  <a:txBody>
                    <a:bodyPr/>
                    <a:lstStyle/>
                    <a:p>
                      <a:r>
                        <a:rPr lang="en-US" sz="1400"/>
                        <a:t>interval</a:t>
                      </a:r>
                    </a:p>
                  </a:txBody>
                  <a:tcPr/>
                </a:tc>
                <a:tc>
                  <a:txBody>
                    <a:bodyPr/>
                    <a:lstStyle/>
                    <a:p>
                      <a:r>
                        <a:rPr lang="en-US" sz="1400" dirty="0" err="1"/>
                        <a:t>Reafișează</a:t>
                      </a:r>
                      <a:r>
                        <a:rPr lang="en-US" sz="1400" dirty="0"/>
                        <a:t> </a:t>
                      </a:r>
                      <a:r>
                        <a:rPr lang="en-US" sz="1400" dirty="0" err="1"/>
                        <a:t>statisticile</a:t>
                      </a:r>
                      <a:r>
                        <a:rPr lang="en-US" sz="1400" dirty="0"/>
                        <a:t> </a:t>
                      </a:r>
                      <a:r>
                        <a:rPr lang="en-US" sz="1400" dirty="0" err="1"/>
                        <a:t>selectate</a:t>
                      </a:r>
                      <a:r>
                        <a:rPr lang="en-US" sz="1400" dirty="0"/>
                        <a:t>, </a:t>
                      </a:r>
                      <a:r>
                        <a:rPr lang="en-US" sz="1400" dirty="0" err="1"/>
                        <a:t>întrerupând</a:t>
                      </a:r>
                      <a:r>
                        <a:rPr lang="en-US" sz="1400" dirty="0"/>
                        <a:t> </a:t>
                      </a:r>
                      <a:r>
                        <a:rPr lang="en-US" sz="1400" dirty="0" err="1"/>
                        <a:t>intervalul</a:t>
                      </a:r>
                      <a:r>
                        <a:rPr lang="en-US" sz="1400" dirty="0"/>
                        <a:t> de </a:t>
                      </a:r>
                      <a:r>
                        <a:rPr lang="en-US" sz="1400" dirty="0" err="1"/>
                        <a:t>secunde</a:t>
                      </a:r>
                      <a:r>
                        <a:rPr lang="en-US" sz="1400" dirty="0"/>
                        <a:t> </a:t>
                      </a:r>
                      <a:r>
                        <a:rPr lang="en-US" sz="1400" dirty="0" err="1"/>
                        <a:t>între</a:t>
                      </a:r>
                      <a:r>
                        <a:rPr lang="en-US" sz="1400" dirty="0"/>
                        <a:t> </a:t>
                      </a:r>
                      <a:r>
                        <a:rPr lang="en-US" sz="1400" dirty="0" err="1"/>
                        <a:t>fiecare</a:t>
                      </a:r>
                      <a:r>
                        <a:rPr lang="en-US" sz="1400" dirty="0"/>
                        <a:t> </a:t>
                      </a:r>
                      <a:r>
                        <a:rPr lang="en-US" sz="1400" dirty="0" err="1"/>
                        <a:t>afișare</a:t>
                      </a:r>
                      <a:r>
                        <a:rPr lang="en-US" sz="1400" dirty="0"/>
                        <a:t>. </a:t>
                      </a:r>
                      <a:r>
                        <a:rPr lang="en-US" sz="1400" dirty="0" err="1"/>
                        <a:t>Apăsați</a:t>
                      </a:r>
                      <a:r>
                        <a:rPr lang="en-US" sz="1400" dirty="0"/>
                        <a:t> </a:t>
                      </a:r>
                      <a:r>
                        <a:rPr lang="en-US" sz="1400" dirty="0" err="1"/>
                        <a:t>Ctrl+C</a:t>
                      </a:r>
                      <a:r>
                        <a:rPr lang="en-US" sz="1400" dirty="0"/>
                        <a:t> </a:t>
                      </a:r>
                      <a:r>
                        <a:rPr lang="en-US" sz="1400" dirty="0" err="1"/>
                        <a:t>pentru</a:t>
                      </a:r>
                      <a:r>
                        <a:rPr lang="en-US" sz="1400" dirty="0"/>
                        <a:t> a </a:t>
                      </a:r>
                      <a:r>
                        <a:rPr lang="en-US" sz="1400" dirty="0" err="1"/>
                        <a:t>opri</a:t>
                      </a:r>
                      <a:r>
                        <a:rPr lang="en-US" sz="1400" dirty="0"/>
                        <a:t> </a:t>
                      </a:r>
                      <a:r>
                        <a:rPr lang="en-US" sz="1400" dirty="0" err="1"/>
                        <a:t>reafișarea</a:t>
                      </a:r>
                      <a:r>
                        <a:rPr lang="en-US" sz="1400" dirty="0"/>
                        <a:t> </a:t>
                      </a:r>
                      <a:r>
                        <a:rPr lang="en-US" sz="1400" dirty="0" err="1"/>
                        <a:t>statisticilor</a:t>
                      </a:r>
                      <a:r>
                        <a:rPr lang="en-US" sz="1400" dirty="0"/>
                        <a:t>. </a:t>
                      </a:r>
                      <a:r>
                        <a:rPr lang="en-US" sz="1400" dirty="0" err="1"/>
                        <a:t>Dacă</a:t>
                      </a:r>
                      <a:r>
                        <a:rPr lang="en-US" sz="1400" dirty="0"/>
                        <a:t> </a:t>
                      </a:r>
                      <a:r>
                        <a:rPr lang="en-US" sz="1400" dirty="0" err="1"/>
                        <a:t>este</a:t>
                      </a:r>
                      <a:r>
                        <a:rPr lang="en-US" sz="1400" dirty="0"/>
                        <a:t> </a:t>
                      </a:r>
                      <a:r>
                        <a:rPr lang="en-US" sz="1400" dirty="0" err="1"/>
                        <a:t>omis</a:t>
                      </a:r>
                      <a:r>
                        <a:rPr lang="en-US" sz="1400" dirty="0"/>
                        <a:t>, netstat </a:t>
                      </a:r>
                      <a:r>
                        <a:rPr lang="en-US" sz="1400" dirty="0" err="1"/>
                        <a:t>va</a:t>
                      </a:r>
                      <a:r>
                        <a:rPr lang="en-US" sz="1400" dirty="0"/>
                        <a:t> </a:t>
                      </a:r>
                      <a:r>
                        <a:rPr lang="en-US" sz="1400" dirty="0" err="1"/>
                        <a:t>imprima</a:t>
                      </a:r>
                      <a:r>
                        <a:rPr lang="en-US" sz="1400" dirty="0"/>
                        <a:t> </a:t>
                      </a:r>
                      <a:r>
                        <a:rPr lang="en-US" sz="1400" dirty="0" err="1"/>
                        <a:t>informațiile</a:t>
                      </a:r>
                      <a:r>
                        <a:rPr lang="en-US" sz="1400" dirty="0"/>
                        <a:t> de </a:t>
                      </a:r>
                      <a:r>
                        <a:rPr lang="en-US" sz="1400" dirty="0" err="1"/>
                        <a:t>configurare</a:t>
                      </a:r>
                      <a:r>
                        <a:rPr lang="en-US" sz="1400" dirty="0"/>
                        <a:t> </a:t>
                      </a:r>
                      <a:r>
                        <a:rPr lang="en-US" sz="1400" dirty="0" err="1"/>
                        <a:t>curentă</a:t>
                      </a:r>
                      <a:r>
                        <a:rPr lang="en-US" sz="1400" dirty="0"/>
                        <a:t> o </a:t>
                      </a:r>
                      <a:r>
                        <a:rPr lang="en-US" sz="1400" dirty="0" err="1"/>
                        <a:t>dată</a:t>
                      </a:r>
                      <a:r>
                        <a:rPr lang="en-US" sz="1400" dirty="0"/>
                        <a:t>.</a:t>
                      </a:r>
                    </a:p>
                  </a:txBody>
                  <a:tcPr/>
                </a:tc>
                <a:extLst>
                  <a:ext uri="{0D108BD9-81ED-4DB2-BD59-A6C34878D82A}">
                    <a16:rowId xmlns:a16="http://schemas.microsoft.com/office/drawing/2014/main" val="4092086759"/>
                  </a:ext>
                </a:extLst>
              </a:tr>
            </a:tbl>
          </a:graphicData>
        </a:graphic>
      </p:graphicFrame>
    </p:spTree>
    <p:extLst>
      <p:ext uri="{BB962C8B-B14F-4D97-AF65-F5344CB8AC3E}">
        <p14:creationId xmlns:p14="http://schemas.microsoft.com/office/powerpoint/2010/main" val="411814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Servere</a:t>
            </a:r>
            <a:r>
              <a:rPr lang="en-US" dirty="0"/>
              <a:t> TCP</a:t>
            </a:r>
            <a:endParaRPr lang="en-US" i="1"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857080"/>
            <a:ext cx="12192000" cy="49849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800" dirty="0" err="1"/>
              <a:t>Fiecare</a:t>
            </a:r>
            <a:r>
              <a:rPr lang="en-US" sz="2800" dirty="0"/>
              <a:t> </a:t>
            </a:r>
            <a:r>
              <a:rPr lang="en-US" sz="2800" dirty="0" err="1"/>
              <a:t>proces</a:t>
            </a:r>
            <a:r>
              <a:rPr lang="en-US" sz="2800" dirty="0"/>
              <a:t> de </a:t>
            </a:r>
            <a:r>
              <a:rPr lang="en-US" sz="2800" dirty="0" err="1"/>
              <a:t>aplicație</a:t>
            </a:r>
            <a:r>
              <a:rPr lang="en-US" sz="2800" dirty="0"/>
              <a:t> care </a:t>
            </a:r>
            <a:r>
              <a:rPr lang="en-US" sz="2800" dirty="0" err="1"/>
              <a:t>rulează</a:t>
            </a:r>
            <a:r>
              <a:rPr lang="en-US" sz="2800" dirty="0"/>
              <a:t> pe server </a:t>
            </a:r>
            <a:r>
              <a:rPr lang="en-US" sz="2800" dirty="0" err="1"/>
              <a:t>folosește</a:t>
            </a:r>
            <a:r>
              <a:rPr lang="en-US" sz="2800" dirty="0"/>
              <a:t> un </a:t>
            </a:r>
            <a:r>
              <a:rPr lang="en-US" sz="2800" dirty="0" err="1"/>
              <a:t>număr</a:t>
            </a:r>
            <a:r>
              <a:rPr lang="en-US" sz="2800" dirty="0"/>
              <a:t> de port;</a:t>
            </a:r>
          </a:p>
          <a:p>
            <a:pPr marL="285750" indent="-285750"/>
            <a:r>
              <a:rPr lang="en-US" sz="2800" dirty="0"/>
              <a:t>Un server individual nu poate </a:t>
            </a:r>
            <a:r>
              <a:rPr lang="en-US" sz="2800" dirty="0" err="1"/>
              <a:t>avea</a:t>
            </a:r>
            <a:r>
              <a:rPr lang="en-US" sz="2800" dirty="0"/>
              <a:t> </a:t>
            </a:r>
            <a:r>
              <a:rPr lang="en-US" sz="2800" dirty="0" err="1"/>
              <a:t>două</a:t>
            </a:r>
            <a:r>
              <a:rPr lang="en-US" sz="2800" dirty="0"/>
              <a:t> </a:t>
            </a:r>
            <a:r>
              <a:rPr lang="en-US" sz="2800" dirty="0" err="1"/>
              <a:t>servicii</a:t>
            </a:r>
            <a:r>
              <a:rPr lang="en-US" sz="2800" dirty="0"/>
              <a:t> </a:t>
            </a:r>
            <a:r>
              <a:rPr lang="en-US" sz="2800" dirty="0" err="1"/>
              <a:t>atribuite</a:t>
            </a:r>
            <a:r>
              <a:rPr lang="en-US" sz="2800" dirty="0"/>
              <a:t> </a:t>
            </a:r>
            <a:r>
              <a:rPr lang="en-US" sz="2800" dirty="0" err="1"/>
              <a:t>aceluiași</a:t>
            </a:r>
            <a:r>
              <a:rPr lang="en-US" sz="2800" dirty="0"/>
              <a:t> </a:t>
            </a:r>
            <a:r>
              <a:rPr lang="en-US" sz="2800" dirty="0" err="1"/>
              <a:t>număr</a:t>
            </a:r>
            <a:r>
              <a:rPr lang="en-US" sz="2800" dirty="0"/>
              <a:t> de port </a:t>
            </a:r>
            <a:r>
              <a:rPr lang="en-US" sz="2800" dirty="0" err="1"/>
              <a:t>în</a:t>
            </a:r>
            <a:r>
              <a:rPr lang="en-US" sz="2800" dirty="0"/>
              <a:t> </a:t>
            </a:r>
            <a:r>
              <a:rPr lang="en-US" sz="2800" dirty="0" err="1"/>
              <a:t>cadrul</a:t>
            </a:r>
            <a:r>
              <a:rPr lang="en-US" sz="2800" dirty="0"/>
              <a:t> </a:t>
            </a:r>
            <a:r>
              <a:rPr lang="en-US" sz="2800" dirty="0" err="1"/>
              <a:t>aceluiași</a:t>
            </a:r>
            <a:r>
              <a:rPr lang="en-US" sz="2800" dirty="0"/>
              <a:t> tip de </a:t>
            </a:r>
            <a:r>
              <a:rPr lang="en-US" sz="2800" dirty="0" err="1"/>
              <a:t>serviciu</a:t>
            </a:r>
            <a:r>
              <a:rPr lang="en-US" sz="2800" dirty="0"/>
              <a:t> de </a:t>
            </a:r>
            <a:r>
              <a:rPr lang="en-US" sz="2800" dirty="0" err="1"/>
              <a:t>nivel</a:t>
            </a:r>
            <a:r>
              <a:rPr lang="en-US" sz="2800" dirty="0"/>
              <a:t> de transport;</a:t>
            </a:r>
          </a:p>
          <a:p>
            <a:pPr marL="285750" indent="-285750"/>
            <a:r>
              <a:rPr lang="en-US" sz="2800" dirty="0"/>
              <a:t>O </a:t>
            </a:r>
            <a:r>
              <a:rPr lang="en-US" sz="2800" dirty="0" err="1"/>
              <a:t>aplicație</a:t>
            </a:r>
            <a:r>
              <a:rPr lang="en-US" sz="2800" dirty="0"/>
              <a:t> server </a:t>
            </a:r>
            <a:r>
              <a:rPr lang="en-US" sz="2800" dirty="0" err="1"/>
              <a:t>activă</a:t>
            </a:r>
            <a:r>
              <a:rPr lang="en-US" sz="2800" dirty="0"/>
              <a:t> </a:t>
            </a:r>
            <a:r>
              <a:rPr lang="en-US" sz="2800" dirty="0" err="1"/>
              <a:t>atribuită</a:t>
            </a:r>
            <a:r>
              <a:rPr lang="en-US" sz="2800" dirty="0"/>
              <a:t> </a:t>
            </a:r>
            <a:r>
              <a:rPr lang="en-US" sz="2800" dirty="0" err="1"/>
              <a:t>unui</a:t>
            </a:r>
            <a:r>
              <a:rPr lang="en-US" sz="2800" dirty="0"/>
              <a:t> </a:t>
            </a:r>
            <a:r>
              <a:rPr lang="en-US" sz="2800" dirty="0" err="1"/>
              <a:t>anumit</a:t>
            </a:r>
            <a:r>
              <a:rPr lang="en-US" sz="2800" dirty="0"/>
              <a:t> port </a:t>
            </a:r>
            <a:r>
              <a:rPr lang="en-US" sz="2800" dirty="0" err="1"/>
              <a:t>este</a:t>
            </a:r>
            <a:r>
              <a:rPr lang="en-US" sz="2800" dirty="0"/>
              <a:t> </a:t>
            </a:r>
            <a:r>
              <a:rPr lang="en-US" sz="2800" dirty="0" err="1"/>
              <a:t>considerată</a:t>
            </a:r>
            <a:r>
              <a:rPr lang="en-US" sz="2800" dirty="0"/>
              <a:t> </a:t>
            </a:r>
            <a:r>
              <a:rPr lang="en-US" sz="2800" dirty="0" err="1"/>
              <a:t>deschisă</a:t>
            </a:r>
            <a:r>
              <a:rPr lang="en-US" sz="2800" dirty="0"/>
              <a:t>;</a:t>
            </a:r>
          </a:p>
          <a:p>
            <a:pPr marL="285750" indent="-285750"/>
            <a:r>
              <a:rPr lang="en-US" sz="2800" dirty="0" err="1"/>
              <a:t>Orice</a:t>
            </a:r>
            <a:r>
              <a:rPr lang="en-US" sz="2800" dirty="0"/>
              <a:t> </a:t>
            </a:r>
            <a:r>
              <a:rPr lang="en-US" sz="2800" dirty="0" err="1"/>
              <a:t>cerere</a:t>
            </a:r>
            <a:r>
              <a:rPr lang="en-US" sz="2800" dirty="0"/>
              <a:t> client </a:t>
            </a:r>
            <a:r>
              <a:rPr lang="en-US" sz="2800" dirty="0" err="1"/>
              <a:t>adresată</a:t>
            </a:r>
            <a:r>
              <a:rPr lang="en-US" sz="2800" dirty="0"/>
              <a:t> </a:t>
            </a:r>
            <a:r>
              <a:rPr lang="en-US" sz="2800" dirty="0" err="1"/>
              <a:t>unui</a:t>
            </a:r>
            <a:r>
              <a:rPr lang="en-US" sz="2800" dirty="0"/>
              <a:t> port </a:t>
            </a:r>
            <a:r>
              <a:rPr lang="en-US" sz="2800" dirty="0" err="1"/>
              <a:t>deschis</a:t>
            </a:r>
            <a:r>
              <a:rPr lang="en-US" sz="2800" dirty="0"/>
              <a:t> </a:t>
            </a:r>
            <a:r>
              <a:rPr lang="en-US" sz="2800" dirty="0" err="1"/>
              <a:t>este</a:t>
            </a:r>
            <a:r>
              <a:rPr lang="en-US" sz="2800" dirty="0"/>
              <a:t> </a:t>
            </a:r>
            <a:r>
              <a:rPr lang="en-US" sz="2800" dirty="0" err="1"/>
              <a:t>acceptată</a:t>
            </a:r>
            <a:r>
              <a:rPr lang="en-US" sz="2800" dirty="0"/>
              <a:t> </a:t>
            </a:r>
            <a:r>
              <a:rPr lang="en-US" sz="2800" dirty="0" err="1"/>
              <a:t>și</a:t>
            </a:r>
            <a:r>
              <a:rPr lang="en-US" sz="2800" dirty="0"/>
              <a:t> </a:t>
            </a:r>
            <a:r>
              <a:rPr lang="en-US" sz="2800" dirty="0" err="1"/>
              <a:t>procesată</a:t>
            </a:r>
            <a:r>
              <a:rPr lang="en-US" sz="2800" dirty="0"/>
              <a:t> de </a:t>
            </a:r>
            <a:r>
              <a:rPr lang="en-US" sz="2800" dirty="0" err="1"/>
              <a:t>aplicația</a:t>
            </a:r>
            <a:r>
              <a:rPr lang="en-US" sz="2800" dirty="0"/>
              <a:t> server </a:t>
            </a:r>
            <a:r>
              <a:rPr lang="en-US" sz="2800" dirty="0" err="1"/>
              <a:t>legată</a:t>
            </a:r>
            <a:r>
              <a:rPr lang="en-US" sz="2800" dirty="0"/>
              <a:t> de </a:t>
            </a:r>
            <a:r>
              <a:rPr lang="en-US" sz="2800" dirty="0" err="1"/>
              <a:t>acel</a:t>
            </a:r>
            <a:r>
              <a:rPr lang="en-US" sz="2800" dirty="0"/>
              <a:t> port;</a:t>
            </a:r>
          </a:p>
          <a:p>
            <a:pPr marL="285750" indent="-285750"/>
            <a:r>
              <a:rPr lang="en-US" sz="2800" dirty="0"/>
              <a:t>Pot </a:t>
            </a:r>
            <a:r>
              <a:rPr lang="en-US" sz="2800" dirty="0" err="1"/>
              <a:t>exista</a:t>
            </a:r>
            <a:r>
              <a:rPr lang="en-US" sz="2800" dirty="0"/>
              <a:t> </a:t>
            </a:r>
            <a:r>
              <a:rPr lang="en-US" sz="2800" dirty="0" err="1"/>
              <a:t>mai</a:t>
            </a:r>
            <a:r>
              <a:rPr lang="en-US" sz="2800" dirty="0"/>
              <a:t> </a:t>
            </a:r>
            <a:r>
              <a:rPr lang="en-US" sz="2800" dirty="0" err="1"/>
              <a:t>multe</a:t>
            </a:r>
            <a:r>
              <a:rPr lang="en-US" sz="2800" dirty="0"/>
              <a:t> </a:t>
            </a:r>
            <a:r>
              <a:rPr lang="en-US" sz="2800" dirty="0" err="1"/>
              <a:t>porturi</a:t>
            </a:r>
            <a:r>
              <a:rPr lang="en-US" sz="2800" dirty="0"/>
              <a:t> </a:t>
            </a:r>
            <a:r>
              <a:rPr lang="en-US" sz="2800" dirty="0" err="1"/>
              <a:t>deschise</a:t>
            </a:r>
            <a:r>
              <a:rPr lang="en-US" sz="2800" dirty="0"/>
              <a:t> </a:t>
            </a:r>
            <a:r>
              <a:rPr lang="en-US" sz="2800" dirty="0" err="1"/>
              <a:t>simultan</a:t>
            </a:r>
            <a:r>
              <a:rPr lang="en-US" sz="2800" dirty="0"/>
              <a:t> pe un server, </a:t>
            </a:r>
            <a:r>
              <a:rPr lang="en-US" sz="2800" dirty="0" err="1"/>
              <a:t>câte</a:t>
            </a:r>
            <a:r>
              <a:rPr lang="en-US" sz="2800" dirty="0"/>
              <a:t> </a:t>
            </a:r>
            <a:r>
              <a:rPr lang="en-US" sz="2800" dirty="0" err="1"/>
              <a:t>unul</a:t>
            </a:r>
            <a:r>
              <a:rPr lang="en-US" sz="2800" dirty="0"/>
              <a:t> pentru </a:t>
            </a:r>
            <a:r>
              <a:rPr lang="en-US" sz="2800" dirty="0" err="1"/>
              <a:t>fiecare</a:t>
            </a:r>
            <a:r>
              <a:rPr lang="en-US" sz="2800" dirty="0"/>
              <a:t> </a:t>
            </a:r>
            <a:r>
              <a:rPr lang="en-US" sz="2800" dirty="0" err="1"/>
              <a:t>aplicație</a:t>
            </a:r>
            <a:r>
              <a:rPr lang="en-US" sz="2800" dirty="0"/>
              <a:t> de server </a:t>
            </a:r>
            <a:r>
              <a:rPr lang="en-US" sz="2800" dirty="0" err="1"/>
              <a:t>activă</a:t>
            </a:r>
            <a:r>
              <a:rPr lang="en-US" sz="2800" dirty="0"/>
              <a:t>.</a:t>
            </a:r>
          </a:p>
        </p:txBody>
      </p:sp>
    </p:spTree>
    <p:extLst>
      <p:ext uri="{BB962C8B-B14F-4D97-AF65-F5344CB8AC3E}">
        <p14:creationId xmlns:p14="http://schemas.microsoft.com/office/powerpoint/2010/main" val="184902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Fluxul</a:t>
            </a:r>
            <a:r>
              <a:rPr lang="en-US" dirty="0"/>
              <a:t> de</a:t>
            </a:r>
            <a:br>
              <a:rPr lang="en-US" dirty="0"/>
            </a:br>
            <a:r>
              <a:rPr lang="en-US" dirty="0" err="1"/>
              <a:t>conexiune</a:t>
            </a:r>
            <a:r>
              <a:rPr lang="en-US" dirty="0"/>
              <a:t> TCP</a:t>
            </a:r>
            <a:endParaRPr lang="en-US" i="1"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6802799" y="1857080"/>
            <a:ext cx="5389200" cy="49849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t>Server-</a:t>
            </a:r>
            <a:r>
              <a:rPr lang="en-US" sz="1800" dirty="0" err="1"/>
              <a:t>ul</a:t>
            </a:r>
            <a:r>
              <a:rPr lang="en-US" sz="1800" dirty="0"/>
              <a:t> </a:t>
            </a:r>
            <a:r>
              <a:rPr lang="en-US" sz="1800" dirty="0" err="1"/>
              <a:t>crează</a:t>
            </a:r>
            <a:r>
              <a:rPr lang="en-US" sz="1800" dirty="0"/>
              <a:t> un socket;</a:t>
            </a:r>
          </a:p>
          <a:p>
            <a:pPr marL="285750" indent="-285750"/>
            <a:r>
              <a:rPr lang="en-US" sz="1800" dirty="0"/>
              <a:t>Server-</a:t>
            </a:r>
            <a:r>
              <a:rPr lang="en-US" sz="1800" dirty="0" err="1"/>
              <a:t>ul</a:t>
            </a:r>
            <a:r>
              <a:rPr lang="en-US" sz="1800" dirty="0"/>
              <a:t> se </a:t>
            </a:r>
            <a:r>
              <a:rPr lang="en-US" sz="1800" dirty="0" err="1"/>
              <a:t>atașează</a:t>
            </a:r>
            <a:r>
              <a:rPr lang="en-US" sz="1800" dirty="0"/>
              <a:t> la un IP pe un port;</a:t>
            </a:r>
          </a:p>
          <a:p>
            <a:pPr marL="285750" indent="-285750"/>
            <a:r>
              <a:rPr lang="en-US" sz="1800" dirty="0"/>
              <a:t>Server-</a:t>
            </a:r>
            <a:r>
              <a:rPr lang="en-US" sz="1800" dirty="0" err="1"/>
              <a:t>ul</a:t>
            </a:r>
            <a:r>
              <a:rPr lang="en-US" sz="1800" dirty="0"/>
              <a:t> </a:t>
            </a:r>
            <a:r>
              <a:rPr lang="en-US" sz="1800" dirty="0" err="1"/>
              <a:t>începe</a:t>
            </a:r>
            <a:r>
              <a:rPr lang="en-US" sz="1800" dirty="0"/>
              <a:t> </a:t>
            </a:r>
            <a:r>
              <a:rPr lang="en-US" sz="1800" dirty="0" err="1"/>
              <a:t>să</a:t>
            </a:r>
            <a:r>
              <a:rPr lang="en-US" sz="1800" dirty="0"/>
              <a:t> </a:t>
            </a:r>
            <a:r>
              <a:rPr lang="en-US" sz="1800" dirty="0" err="1"/>
              <a:t>asculte</a:t>
            </a:r>
            <a:r>
              <a:rPr lang="en-US" sz="1800" dirty="0"/>
              <a:t> </a:t>
            </a:r>
            <a:r>
              <a:rPr lang="en-US" sz="1800" dirty="0" err="1"/>
              <a:t>conexiunile</a:t>
            </a:r>
            <a:r>
              <a:rPr lang="en-US" sz="1800" dirty="0"/>
              <a:t> </a:t>
            </a:r>
            <a:r>
              <a:rPr lang="en-US" sz="1800" dirty="0" err="1"/>
              <a:t>primite</a:t>
            </a:r>
            <a:r>
              <a:rPr lang="en-US" sz="1800" dirty="0"/>
              <a:t>;</a:t>
            </a:r>
          </a:p>
          <a:p>
            <a:pPr marL="285750" indent="-285750"/>
            <a:r>
              <a:rPr lang="en-US" sz="1800" dirty="0" err="1"/>
              <a:t>Clientul</a:t>
            </a:r>
            <a:r>
              <a:rPr lang="en-US" sz="1800" dirty="0"/>
              <a:t> </a:t>
            </a:r>
            <a:r>
              <a:rPr lang="en-US" sz="1800" dirty="0" err="1"/>
              <a:t>crează</a:t>
            </a:r>
            <a:r>
              <a:rPr lang="en-US" sz="1800" dirty="0"/>
              <a:t> un socket;</a:t>
            </a:r>
          </a:p>
          <a:p>
            <a:pPr marL="285750" indent="-285750"/>
            <a:r>
              <a:rPr lang="en-US" sz="1800" dirty="0" err="1"/>
              <a:t>Clientul</a:t>
            </a:r>
            <a:r>
              <a:rPr lang="en-US" sz="1800" dirty="0"/>
              <a:t> </a:t>
            </a:r>
            <a:r>
              <a:rPr lang="en-US" sz="1800" dirty="0" err="1"/>
              <a:t>încearcă</a:t>
            </a:r>
            <a:r>
              <a:rPr lang="en-US" sz="1800" dirty="0"/>
              <a:t> </a:t>
            </a:r>
            <a:r>
              <a:rPr lang="en-US" sz="1800" dirty="0" err="1"/>
              <a:t>să</a:t>
            </a:r>
            <a:r>
              <a:rPr lang="en-US" sz="1800" dirty="0"/>
              <a:t> se </a:t>
            </a:r>
            <a:r>
              <a:rPr lang="en-US" sz="1800" dirty="0" err="1"/>
              <a:t>conecteze</a:t>
            </a:r>
            <a:r>
              <a:rPr lang="en-US" sz="1800" dirty="0"/>
              <a:t> la un IP pe un port;</a:t>
            </a:r>
          </a:p>
          <a:p>
            <a:pPr marL="285750" indent="-285750"/>
            <a:r>
              <a:rPr lang="en-US" sz="1800" dirty="0"/>
              <a:t>Server-</a:t>
            </a:r>
            <a:r>
              <a:rPr lang="en-US" sz="1800" dirty="0" err="1"/>
              <a:t>ul</a:t>
            </a:r>
            <a:r>
              <a:rPr lang="en-US" sz="1800" dirty="0"/>
              <a:t> </a:t>
            </a:r>
            <a:r>
              <a:rPr lang="en-US" sz="1800" dirty="0" err="1"/>
              <a:t>acceptă</a:t>
            </a:r>
            <a:r>
              <a:rPr lang="en-US" sz="1800" dirty="0"/>
              <a:t> </a:t>
            </a:r>
            <a:r>
              <a:rPr lang="en-US" sz="1800" dirty="0" err="1"/>
              <a:t>conexiunea</a:t>
            </a:r>
            <a:r>
              <a:rPr lang="en-US" sz="1800" dirty="0"/>
              <a:t> </a:t>
            </a:r>
            <a:r>
              <a:rPr lang="en-US" sz="1800" dirty="0" err="1"/>
              <a:t>clientului</a:t>
            </a:r>
            <a:r>
              <a:rPr lang="en-US" sz="1800" dirty="0"/>
              <a:t>;</a:t>
            </a:r>
          </a:p>
          <a:p>
            <a:pPr marL="285750" indent="-285750"/>
            <a:r>
              <a:rPr lang="en-US" sz="1800" dirty="0" err="1"/>
              <a:t>Clientul</a:t>
            </a:r>
            <a:r>
              <a:rPr lang="en-US" sz="1800" dirty="0"/>
              <a:t> </a:t>
            </a:r>
            <a:r>
              <a:rPr lang="en-US" sz="1800" dirty="0" err="1"/>
              <a:t>trimite</a:t>
            </a:r>
            <a:r>
              <a:rPr lang="en-US" sz="1800" dirty="0"/>
              <a:t> o </a:t>
            </a:r>
            <a:r>
              <a:rPr lang="en-US" sz="1800" dirty="0" err="1"/>
              <a:t>cerere</a:t>
            </a:r>
            <a:r>
              <a:rPr lang="en-US" sz="1800" dirty="0"/>
              <a:t> de date;</a:t>
            </a:r>
          </a:p>
          <a:p>
            <a:pPr marL="285750" indent="-285750"/>
            <a:r>
              <a:rPr lang="en-US" sz="1800" dirty="0"/>
              <a:t>Server-</a:t>
            </a:r>
            <a:r>
              <a:rPr lang="en-US" sz="1800" dirty="0" err="1"/>
              <a:t>ul</a:t>
            </a:r>
            <a:r>
              <a:rPr lang="en-US" sz="1800" dirty="0"/>
              <a:t> </a:t>
            </a:r>
            <a:r>
              <a:rPr lang="en-US" sz="1800" dirty="0" err="1"/>
              <a:t>citeste</a:t>
            </a:r>
            <a:r>
              <a:rPr lang="en-US" sz="1800" dirty="0"/>
              <a:t> </a:t>
            </a:r>
            <a:r>
              <a:rPr lang="en-US" sz="1800" dirty="0" err="1"/>
              <a:t>datele</a:t>
            </a:r>
            <a:r>
              <a:rPr lang="en-US" sz="1800" dirty="0"/>
              <a:t> </a:t>
            </a:r>
            <a:r>
              <a:rPr lang="en-US" sz="1800" dirty="0" err="1"/>
              <a:t>clientului</a:t>
            </a:r>
            <a:r>
              <a:rPr lang="en-US" sz="1800" dirty="0"/>
              <a:t>;</a:t>
            </a:r>
          </a:p>
          <a:p>
            <a:pPr marL="285750" indent="-285750"/>
            <a:r>
              <a:rPr lang="en-US" sz="1800" dirty="0"/>
              <a:t>Server-</a:t>
            </a:r>
            <a:r>
              <a:rPr lang="en-US" sz="1800" dirty="0" err="1"/>
              <a:t>ul</a:t>
            </a:r>
            <a:r>
              <a:rPr lang="en-US" sz="1800" dirty="0"/>
              <a:t> </a:t>
            </a:r>
            <a:r>
              <a:rPr lang="en-US" sz="1800" dirty="0" err="1"/>
              <a:t>scrie</a:t>
            </a:r>
            <a:r>
              <a:rPr lang="en-US" sz="1800" dirty="0"/>
              <a:t> un </a:t>
            </a:r>
            <a:r>
              <a:rPr lang="en-US" sz="1800" dirty="0" err="1"/>
              <a:t>răspuns</a:t>
            </a:r>
            <a:r>
              <a:rPr lang="en-US" sz="1800" dirty="0"/>
              <a:t> </a:t>
            </a:r>
            <a:r>
              <a:rPr lang="en-US" sz="1800" dirty="0" err="1"/>
              <a:t>clientului</a:t>
            </a:r>
            <a:r>
              <a:rPr lang="en-US" sz="1800" dirty="0"/>
              <a:t>;</a:t>
            </a:r>
          </a:p>
          <a:p>
            <a:pPr marL="285750" indent="-285750"/>
            <a:r>
              <a:rPr lang="en-US" sz="1800" dirty="0" err="1"/>
              <a:t>Clientul</a:t>
            </a:r>
            <a:r>
              <a:rPr lang="en-US" sz="1800" dirty="0"/>
              <a:t> </a:t>
            </a:r>
            <a:r>
              <a:rPr lang="en-US" sz="1800" dirty="0" err="1"/>
              <a:t>citește</a:t>
            </a:r>
            <a:r>
              <a:rPr lang="en-US" sz="1800" dirty="0"/>
              <a:t> </a:t>
            </a:r>
            <a:r>
              <a:rPr lang="en-US" sz="1800" dirty="0" err="1"/>
              <a:t>datele</a:t>
            </a:r>
            <a:r>
              <a:rPr lang="en-US" sz="1800" dirty="0"/>
              <a:t> server-</a:t>
            </a:r>
            <a:r>
              <a:rPr lang="en-US" sz="1800" dirty="0" err="1"/>
              <a:t>ului</a:t>
            </a:r>
            <a:r>
              <a:rPr lang="en-US" sz="1800" dirty="0"/>
              <a:t>;</a:t>
            </a:r>
          </a:p>
          <a:p>
            <a:pPr marL="285750" indent="-285750"/>
            <a:r>
              <a:rPr lang="en-US" sz="1800" dirty="0" err="1"/>
              <a:t>Clientul</a:t>
            </a:r>
            <a:r>
              <a:rPr lang="en-US" sz="1800" dirty="0"/>
              <a:t> </a:t>
            </a:r>
            <a:r>
              <a:rPr lang="en-US" sz="1800" dirty="0" err="1"/>
              <a:t>își</a:t>
            </a:r>
            <a:r>
              <a:rPr lang="en-US" sz="1800" dirty="0"/>
              <a:t> </a:t>
            </a:r>
            <a:r>
              <a:rPr lang="en-US" sz="1800" dirty="0" err="1"/>
              <a:t>închide</a:t>
            </a:r>
            <a:r>
              <a:rPr lang="en-US" sz="1800" dirty="0"/>
              <a:t> socket-</a:t>
            </a:r>
            <a:r>
              <a:rPr lang="en-US" sz="1800" dirty="0" err="1"/>
              <a:t>ul</a:t>
            </a:r>
            <a:r>
              <a:rPr lang="en-US" sz="1800" dirty="0"/>
              <a:t>;</a:t>
            </a:r>
          </a:p>
          <a:p>
            <a:pPr marL="285750" indent="-285750"/>
            <a:r>
              <a:rPr lang="en-US" sz="1800" dirty="0"/>
              <a:t>Server-</a:t>
            </a:r>
            <a:r>
              <a:rPr lang="en-US" sz="1800" dirty="0" err="1"/>
              <a:t>ul</a:t>
            </a:r>
            <a:r>
              <a:rPr lang="en-US" sz="1800" dirty="0"/>
              <a:t> </a:t>
            </a:r>
            <a:r>
              <a:rPr lang="en-US" sz="1800" dirty="0" err="1"/>
              <a:t>încearcă</a:t>
            </a:r>
            <a:r>
              <a:rPr lang="en-US" sz="1800" dirty="0"/>
              <a:t> </a:t>
            </a:r>
            <a:r>
              <a:rPr lang="en-US" sz="1800" dirty="0" err="1"/>
              <a:t>să</a:t>
            </a:r>
            <a:r>
              <a:rPr lang="en-US" sz="1800" dirty="0"/>
              <a:t> </a:t>
            </a:r>
            <a:r>
              <a:rPr lang="en-US" sz="1800" dirty="0" err="1"/>
              <a:t>citească</a:t>
            </a:r>
            <a:r>
              <a:rPr lang="en-US" sz="1800" dirty="0"/>
              <a:t> date </a:t>
            </a:r>
            <a:r>
              <a:rPr lang="en-US" sz="1800" dirty="0" err="1"/>
              <a:t>și</a:t>
            </a:r>
            <a:r>
              <a:rPr lang="en-US" sz="1800" dirty="0"/>
              <a:t> </a:t>
            </a:r>
            <a:r>
              <a:rPr lang="en-US" sz="1800" dirty="0" err="1"/>
              <a:t>primește</a:t>
            </a:r>
            <a:r>
              <a:rPr lang="en-US" sz="1800" dirty="0"/>
              <a:t> EOF;</a:t>
            </a:r>
          </a:p>
          <a:p>
            <a:pPr marL="285750" indent="-285750"/>
            <a:r>
              <a:rPr lang="en-US" sz="1800" dirty="0"/>
              <a:t>Server-</a:t>
            </a:r>
            <a:r>
              <a:rPr lang="en-US" sz="1800" dirty="0" err="1"/>
              <a:t>ul</a:t>
            </a:r>
            <a:r>
              <a:rPr lang="en-US" sz="1800" dirty="0"/>
              <a:t> </a:t>
            </a:r>
            <a:r>
              <a:rPr lang="en-US" sz="1800" dirty="0" err="1"/>
              <a:t>își</a:t>
            </a:r>
            <a:r>
              <a:rPr lang="en-US" sz="1800" dirty="0"/>
              <a:t> </a:t>
            </a:r>
            <a:r>
              <a:rPr lang="en-US" sz="1800" dirty="0" err="1"/>
              <a:t>închid</a:t>
            </a:r>
            <a:r>
              <a:rPr lang="en-US" sz="1800" dirty="0"/>
              <a:t> socket-</a:t>
            </a:r>
            <a:r>
              <a:rPr lang="en-US" sz="1800" dirty="0" err="1"/>
              <a:t>ul</a:t>
            </a:r>
            <a:r>
              <a:rPr lang="en-US" sz="1800" dirty="0"/>
              <a:t>.</a:t>
            </a:r>
          </a:p>
        </p:txBody>
      </p:sp>
      <p:sp>
        <p:nvSpPr>
          <p:cNvPr id="3" name="Rectangle: Rounded Corners 2">
            <a:extLst>
              <a:ext uri="{FF2B5EF4-FFF2-40B4-BE49-F238E27FC236}">
                <a16:creationId xmlns:a16="http://schemas.microsoft.com/office/drawing/2014/main" id="{2F2CC05F-B628-D38B-F43F-94CE2330A84E}"/>
              </a:ext>
            </a:extLst>
          </p:cNvPr>
          <p:cNvSpPr/>
          <p:nvPr/>
        </p:nvSpPr>
        <p:spPr>
          <a:xfrm>
            <a:off x="3086884" y="222195"/>
            <a:ext cx="2588052" cy="6566315"/>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a:t>Server TCP</a:t>
            </a:r>
          </a:p>
        </p:txBody>
      </p:sp>
      <p:sp>
        <p:nvSpPr>
          <p:cNvPr id="4" name="Rectangle: Rounded Corners 3">
            <a:extLst>
              <a:ext uri="{FF2B5EF4-FFF2-40B4-BE49-F238E27FC236}">
                <a16:creationId xmlns:a16="http://schemas.microsoft.com/office/drawing/2014/main" id="{1B642902-C620-83D2-AB0C-12B04F3B34D9}"/>
              </a:ext>
            </a:extLst>
          </p:cNvPr>
          <p:cNvSpPr/>
          <p:nvPr/>
        </p:nvSpPr>
        <p:spPr>
          <a:xfrm>
            <a:off x="136481" y="1739819"/>
            <a:ext cx="2205530" cy="4428446"/>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a:t>Client TCP</a:t>
            </a:r>
          </a:p>
        </p:txBody>
      </p:sp>
      <p:sp>
        <p:nvSpPr>
          <p:cNvPr id="6" name="Rectangle 5">
            <a:extLst>
              <a:ext uri="{FF2B5EF4-FFF2-40B4-BE49-F238E27FC236}">
                <a16:creationId xmlns:a16="http://schemas.microsoft.com/office/drawing/2014/main" id="{6993542D-D896-CB8B-EB77-A8C1CA6242C1}"/>
              </a:ext>
            </a:extLst>
          </p:cNvPr>
          <p:cNvSpPr/>
          <p:nvPr/>
        </p:nvSpPr>
        <p:spPr>
          <a:xfrm>
            <a:off x="3543002" y="748914"/>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socket()</a:t>
            </a:r>
          </a:p>
        </p:txBody>
      </p:sp>
      <p:sp>
        <p:nvSpPr>
          <p:cNvPr id="7" name="Rectangle 6">
            <a:extLst>
              <a:ext uri="{FF2B5EF4-FFF2-40B4-BE49-F238E27FC236}">
                <a16:creationId xmlns:a16="http://schemas.microsoft.com/office/drawing/2014/main" id="{4241315B-9F9A-5464-422B-4480E212CDD0}"/>
              </a:ext>
            </a:extLst>
          </p:cNvPr>
          <p:cNvSpPr/>
          <p:nvPr/>
        </p:nvSpPr>
        <p:spPr>
          <a:xfrm>
            <a:off x="3543002" y="1512439"/>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bind()</a:t>
            </a:r>
          </a:p>
        </p:txBody>
      </p:sp>
      <p:sp>
        <p:nvSpPr>
          <p:cNvPr id="8" name="Rectangle 7">
            <a:extLst>
              <a:ext uri="{FF2B5EF4-FFF2-40B4-BE49-F238E27FC236}">
                <a16:creationId xmlns:a16="http://schemas.microsoft.com/office/drawing/2014/main" id="{8A4DA6D0-20EC-50B7-1364-C1EB43E62AE1}"/>
              </a:ext>
            </a:extLst>
          </p:cNvPr>
          <p:cNvSpPr/>
          <p:nvPr/>
        </p:nvSpPr>
        <p:spPr>
          <a:xfrm>
            <a:off x="3543002" y="2275964"/>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listen()</a:t>
            </a:r>
          </a:p>
        </p:txBody>
      </p:sp>
      <p:sp>
        <p:nvSpPr>
          <p:cNvPr id="9" name="Rectangle 8">
            <a:extLst>
              <a:ext uri="{FF2B5EF4-FFF2-40B4-BE49-F238E27FC236}">
                <a16:creationId xmlns:a16="http://schemas.microsoft.com/office/drawing/2014/main" id="{91DBCB19-8DE0-BC5A-7E0C-976ED2B356F7}"/>
              </a:ext>
            </a:extLst>
          </p:cNvPr>
          <p:cNvSpPr/>
          <p:nvPr/>
        </p:nvSpPr>
        <p:spPr>
          <a:xfrm>
            <a:off x="3543002" y="3037810"/>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accept()</a:t>
            </a:r>
          </a:p>
        </p:txBody>
      </p:sp>
      <p:cxnSp>
        <p:nvCxnSpPr>
          <p:cNvPr id="10" name="Straight Arrow Connector 9">
            <a:extLst>
              <a:ext uri="{FF2B5EF4-FFF2-40B4-BE49-F238E27FC236}">
                <a16:creationId xmlns:a16="http://schemas.microsoft.com/office/drawing/2014/main" id="{BD2D9C49-0A40-E652-187E-B855D693C1F9}"/>
              </a:ext>
            </a:extLst>
          </p:cNvPr>
          <p:cNvCxnSpPr>
            <a:stCxn id="6" idx="2"/>
            <a:endCxn id="7" idx="0"/>
          </p:cNvCxnSpPr>
          <p:nvPr/>
        </p:nvCxnSpPr>
        <p:spPr>
          <a:xfrm>
            <a:off x="4340357" y="1207029"/>
            <a:ext cx="0" cy="305410"/>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CE413E8D-E4FF-BC16-D7F3-B3903F428D11}"/>
              </a:ext>
            </a:extLst>
          </p:cNvPr>
          <p:cNvCxnSpPr>
            <a:cxnSpLocks/>
            <a:stCxn id="7" idx="2"/>
            <a:endCxn id="8" idx="0"/>
          </p:cNvCxnSpPr>
          <p:nvPr/>
        </p:nvCxnSpPr>
        <p:spPr>
          <a:xfrm>
            <a:off x="4340357" y="1970554"/>
            <a:ext cx="0" cy="305410"/>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85D95A91-A1B6-430D-558D-B8318676C38C}"/>
              </a:ext>
            </a:extLst>
          </p:cNvPr>
          <p:cNvCxnSpPr>
            <a:cxnSpLocks/>
            <a:stCxn id="8" idx="2"/>
            <a:endCxn id="9" idx="0"/>
          </p:cNvCxnSpPr>
          <p:nvPr/>
        </p:nvCxnSpPr>
        <p:spPr>
          <a:xfrm>
            <a:off x="4340357" y="2734079"/>
            <a:ext cx="0" cy="303731"/>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CE6B9D0D-D0F5-0B24-A725-34D8F5EE0943}"/>
              </a:ext>
            </a:extLst>
          </p:cNvPr>
          <p:cNvSpPr/>
          <p:nvPr/>
        </p:nvSpPr>
        <p:spPr>
          <a:xfrm>
            <a:off x="470340" y="2274286"/>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socket()</a:t>
            </a:r>
          </a:p>
        </p:txBody>
      </p:sp>
      <p:sp>
        <p:nvSpPr>
          <p:cNvPr id="14" name="Rectangle 13">
            <a:extLst>
              <a:ext uri="{FF2B5EF4-FFF2-40B4-BE49-F238E27FC236}">
                <a16:creationId xmlns:a16="http://schemas.microsoft.com/office/drawing/2014/main" id="{654F5AEC-0DEF-1C5D-72D3-F41091A69CED}"/>
              </a:ext>
            </a:extLst>
          </p:cNvPr>
          <p:cNvSpPr/>
          <p:nvPr/>
        </p:nvSpPr>
        <p:spPr>
          <a:xfrm>
            <a:off x="470340" y="3037811"/>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connect()</a:t>
            </a:r>
          </a:p>
        </p:txBody>
      </p:sp>
      <p:cxnSp>
        <p:nvCxnSpPr>
          <p:cNvPr id="15" name="Straight Arrow Connector 14">
            <a:extLst>
              <a:ext uri="{FF2B5EF4-FFF2-40B4-BE49-F238E27FC236}">
                <a16:creationId xmlns:a16="http://schemas.microsoft.com/office/drawing/2014/main" id="{146D09DD-B2BB-F8DB-7FB8-672B38E26D9E}"/>
              </a:ext>
            </a:extLst>
          </p:cNvPr>
          <p:cNvCxnSpPr>
            <a:cxnSpLocks/>
            <a:stCxn id="13" idx="2"/>
            <a:endCxn id="14" idx="0"/>
          </p:cNvCxnSpPr>
          <p:nvPr/>
        </p:nvCxnSpPr>
        <p:spPr>
          <a:xfrm>
            <a:off x="1267695" y="2732401"/>
            <a:ext cx="0" cy="305410"/>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5B56F495-DCA7-BCD6-104C-6DC396A9F1BE}"/>
              </a:ext>
            </a:extLst>
          </p:cNvPr>
          <p:cNvSpPr/>
          <p:nvPr/>
        </p:nvSpPr>
        <p:spPr>
          <a:xfrm>
            <a:off x="471450" y="3806341"/>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write()</a:t>
            </a:r>
          </a:p>
        </p:txBody>
      </p:sp>
      <p:cxnSp>
        <p:nvCxnSpPr>
          <p:cNvPr id="17" name="Straight Arrow Connector 16">
            <a:extLst>
              <a:ext uri="{FF2B5EF4-FFF2-40B4-BE49-F238E27FC236}">
                <a16:creationId xmlns:a16="http://schemas.microsoft.com/office/drawing/2014/main" id="{0BDA65AE-7010-314A-600C-445B21C11115}"/>
              </a:ext>
            </a:extLst>
          </p:cNvPr>
          <p:cNvCxnSpPr>
            <a:cxnSpLocks/>
            <a:stCxn id="14" idx="2"/>
            <a:endCxn id="16" idx="0"/>
          </p:cNvCxnSpPr>
          <p:nvPr/>
        </p:nvCxnSpPr>
        <p:spPr>
          <a:xfrm>
            <a:off x="1267695" y="3495926"/>
            <a:ext cx="1110" cy="310415"/>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B6ACEBCC-DD19-E8CF-5AC5-01A0F420133B}"/>
              </a:ext>
            </a:extLst>
          </p:cNvPr>
          <p:cNvSpPr/>
          <p:nvPr/>
        </p:nvSpPr>
        <p:spPr>
          <a:xfrm>
            <a:off x="470340" y="4569865"/>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read()</a:t>
            </a:r>
          </a:p>
        </p:txBody>
      </p:sp>
      <p:cxnSp>
        <p:nvCxnSpPr>
          <p:cNvPr id="19" name="Straight Arrow Connector 18">
            <a:extLst>
              <a:ext uri="{FF2B5EF4-FFF2-40B4-BE49-F238E27FC236}">
                <a16:creationId xmlns:a16="http://schemas.microsoft.com/office/drawing/2014/main" id="{9836A5EB-215D-A5C9-8F43-D989349D07B3}"/>
              </a:ext>
            </a:extLst>
          </p:cNvPr>
          <p:cNvCxnSpPr>
            <a:cxnSpLocks/>
            <a:stCxn id="16" idx="2"/>
            <a:endCxn id="18" idx="0"/>
          </p:cNvCxnSpPr>
          <p:nvPr/>
        </p:nvCxnSpPr>
        <p:spPr>
          <a:xfrm flipH="1">
            <a:off x="1267695" y="4264456"/>
            <a:ext cx="1110" cy="305409"/>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AE4E436E-2091-0D35-5CB8-A2A1F652BA41}"/>
              </a:ext>
            </a:extLst>
          </p:cNvPr>
          <p:cNvSpPr/>
          <p:nvPr/>
        </p:nvSpPr>
        <p:spPr>
          <a:xfrm>
            <a:off x="470340" y="5333389"/>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close()</a:t>
            </a:r>
          </a:p>
        </p:txBody>
      </p:sp>
      <p:cxnSp>
        <p:nvCxnSpPr>
          <p:cNvPr id="21" name="Straight Arrow Connector 20">
            <a:extLst>
              <a:ext uri="{FF2B5EF4-FFF2-40B4-BE49-F238E27FC236}">
                <a16:creationId xmlns:a16="http://schemas.microsoft.com/office/drawing/2014/main" id="{4E09D094-B531-DB3B-E866-973AD8EB5157}"/>
              </a:ext>
            </a:extLst>
          </p:cNvPr>
          <p:cNvCxnSpPr>
            <a:cxnSpLocks/>
            <a:stCxn id="18" idx="2"/>
            <a:endCxn id="20" idx="0"/>
          </p:cNvCxnSpPr>
          <p:nvPr/>
        </p:nvCxnSpPr>
        <p:spPr>
          <a:xfrm>
            <a:off x="1267695" y="5027980"/>
            <a:ext cx="0" cy="305409"/>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C4CEA6C-68AF-FDA4-7CF6-E870FFEED174}"/>
              </a:ext>
            </a:extLst>
          </p:cNvPr>
          <p:cNvCxnSpPr>
            <a:cxnSpLocks/>
            <a:stCxn id="14" idx="3"/>
            <a:endCxn id="9" idx="1"/>
          </p:cNvCxnSpPr>
          <p:nvPr/>
        </p:nvCxnSpPr>
        <p:spPr>
          <a:xfrm flipV="1">
            <a:off x="2065050" y="3266868"/>
            <a:ext cx="1477952" cy="1"/>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ACE88ED2-0152-99BA-F40F-A5B1D1940C8A}"/>
              </a:ext>
            </a:extLst>
          </p:cNvPr>
          <p:cNvSpPr/>
          <p:nvPr/>
        </p:nvSpPr>
        <p:spPr>
          <a:xfrm>
            <a:off x="3543002" y="3799656"/>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read()</a:t>
            </a:r>
          </a:p>
        </p:txBody>
      </p:sp>
      <p:cxnSp>
        <p:nvCxnSpPr>
          <p:cNvPr id="24" name="Straight Arrow Connector 23">
            <a:extLst>
              <a:ext uri="{FF2B5EF4-FFF2-40B4-BE49-F238E27FC236}">
                <a16:creationId xmlns:a16="http://schemas.microsoft.com/office/drawing/2014/main" id="{F96AFF94-C45A-3698-2B72-B9B0FC3757B8}"/>
              </a:ext>
            </a:extLst>
          </p:cNvPr>
          <p:cNvCxnSpPr>
            <a:cxnSpLocks/>
            <a:stCxn id="9" idx="2"/>
            <a:endCxn id="23" idx="0"/>
          </p:cNvCxnSpPr>
          <p:nvPr/>
        </p:nvCxnSpPr>
        <p:spPr>
          <a:xfrm>
            <a:off x="4340357" y="3495925"/>
            <a:ext cx="0" cy="303731"/>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0CDE87A2-1895-0E92-0F6C-DA02476CDF28}"/>
              </a:ext>
            </a:extLst>
          </p:cNvPr>
          <p:cNvCxnSpPr>
            <a:cxnSpLocks/>
            <a:stCxn id="16" idx="3"/>
            <a:endCxn id="23" idx="1"/>
          </p:cNvCxnSpPr>
          <p:nvPr/>
        </p:nvCxnSpPr>
        <p:spPr>
          <a:xfrm flipV="1">
            <a:off x="2066160" y="4028714"/>
            <a:ext cx="1476842" cy="6685"/>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A255309A-F526-D585-EEAC-9BBFA4812FC9}"/>
              </a:ext>
            </a:extLst>
          </p:cNvPr>
          <p:cNvSpPr/>
          <p:nvPr/>
        </p:nvSpPr>
        <p:spPr>
          <a:xfrm>
            <a:off x="3543002" y="4570091"/>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write()</a:t>
            </a:r>
          </a:p>
        </p:txBody>
      </p:sp>
      <p:cxnSp>
        <p:nvCxnSpPr>
          <p:cNvPr id="27" name="Straight Arrow Connector 26">
            <a:extLst>
              <a:ext uri="{FF2B5EF4-FFF2-40B4-BE49-F238E27FC236}">
                <a16:creationId xmlns:a16="http://schemas.microsoft.com/office/drawing/2014/main" id="{6603891E-BF74-0687-049E-B141D080C9CB}"/>
              </a:ext>
            </a:extLst>
          </p:cNvPr>
          <p:cNvCxnSpPr>
            <a:cxnSpLocks/>
            <a:stCxn id="23" idx="2"/>
            <a:endCxn id="26" idx="0"/>
          </p:cNvCxnSpPr>
          <p:nvPr/>
        </p:nvCxnSpPr>
        <p:spPr>
          <a:xfrm>
            <a:off x="4340357" y="4257771"/>
            <a:ext cx="0" cy="312320"/>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37A08709-744D-CD9C-9B6A-5DD30F308583}"/>
              </a:ext>
            </a:extLst>
          </p:cNvPr>
          <p:cNvCxnSpPr>
            <a:cxnSpLocks/>
            <a:stCxn id="26" idx="1"/>
            <a:endCxn id="18" idx="3"/>
          </p:cNvCxnSpPr>
          <p:nvPr/>
        </p:nvCxnSpPr>
        <p:spPr>
          <a:xfrm flipH="1" flipV="1">
            <a:off x="2065050" y="4798923"/>
            <a:ext cx="1477952" cy="226"/>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3F2B434D-891D-80EA-EA3A-39409EFA70A9}"/>
              </a:ext>
            </a:extLst>
          </p:cNvPr>
          <p:cNvSpPr/>
          <p:nvPr/>
        </p:nvSpPr>
        <p:spPr>
          <a:xfrm>
            <a:off x="3543002" y="5333389"/>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read()</a:t>
            </a:r>
          </a:p>
        </p:txBody>
      </p:sp>
      <p:cxnSp>
        <p:nvCxnSpPr>
          <p:cNvPr id="30" name="Straight Arrow Connector 29">
            <a:extLst>
              <a:ext uri="{FF2B5EF4-FFF2-40B4-BE49-F238E27FC236}">
                <a16:creationId xmlns:a16="http://schemas.microsoft.com/office/drawing/2014/main" id="{695737F2-55E0-0ACD-8CA1-C799B3A5260D}"/>
              </a:ext>
            </a:extLst>
          </p:cNvPr>
          <p:cNvCxnSpPr>
            <a:cxnSpLocks/>
            <a:stCxn id="26" idx="2"/>
            <a:endCxn id="29" idx="0"/>
          </p:cNvCxnSpPr>
          <p:nvPr/>
        </p:nvCxnSpPr>
        <p:spPr>
          <a:xfrm>
            <a:off x="4340357" y="5028206"/>
            <a:ext cx="0" cy="305183"/>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C94F4864-C140-9C73-8BB2-A22B2D4CD952}"/>
              </a:ext>
            </a:extLst>
          </p:cNvPr>
          <p:cNvCxnSpPr>
            <a:cxnSpLocks/>
            <a:stCxn id="29" idx="1"/>
            <a:endCxn id="20" idx="3"/>
          </p:cNvCxnSpPr>
          <p:nvPr/>
        </p:nvCxnSpPr>
        <p:spPr>
          <a:xfrm flipH="1">
            <a:off x="2065050" y="5562447"/>
            <a:ext cx="1477952" cy="0"/>
          </a:xfrm>
          <a:prstGeom prst="straightConnector1">
            <a:avLst/>
          </a:prstGeom>
          <a:ln w="25400">
            <a:solidFill>
              <a:schemeClr val="accent2">
                <a:lumMod val="50000"/>
              </a:schemeClr>
            </a:solidFill>
            <a:headEnd type="triangle"/>
            <a:tailEnd type="non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32" name="Rectangle 31">
            <a:extLst>
              <a:ext uri="{FF2B5EF4-FFF2-40B4-BE49-F238E27FC236}">
                <a16:creationId xmlns:a16="http://schemas.microsoft.com/office/drawing/2014/main" id="{C6DFC6A5-A1A2-A964-CC86-F29EE53B0F6F}"/>
              </a:ext>
            </a:extLst>
          </p:cNvPr>
          <p:cNvSpPr/>
          <p:nvPr/>
        </p:nvSpPr>
        <p:spPr>
          <a:xfrm>
            <a:off x="3544112" y="6093588"/>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close()</a:t>
            </a:r>
          </a:p>
        </p:txBody>
      </p:sp>
      <p:cxnSp>
        <p:nvCxnSpPr>
          <p:cNvPr id="33" name="Straight Arrow Connector 32">
            <a:extLst>
              <a:ext uri="{FF2B5EF4-FFF2-40B4-BE49-F238E27FC236}">
                <a16:creationId xmlns:a16="http://schemas.microsoft.com/office/drawing/2014/main" id="{89913FA7-4407-A06D-2819-B50A51630E34}"/>
              </a:ext>
            </a:extLst>
          </p:cNvPr>
          <p:cNvCxnSpPr>
            <a:cxnSpLocks/>
            <a:stCxn id="29" idx="2"/>
            <a:endCxn id="32" idx="0"/>
          </p:cNvCxnSpPr>
          <p:nvPr/>
        </p:nvCxnSpPr>
        <p:spPr>
          <a:xfrm>
            <a:off x="4340357" y="5791504"/>
            <a:ext cx="1110" cy="302084"/>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6BA10CB8-AC7C-06E5-CF0B-E053DF05683A}"/>
              </a:ext>
            </a:extLst>
          </p:cNvPr>
          <p:cNvSpPr txBox="1"/>
          <p:nvPr/>
        </p:nvSpPr>
        <p:spPr>
          <a:xfrm>
            <a:off x="5119959" y="2802495"/>
            <a:ext cx="1426737" cy="1200329"/>
          </a:xfrm>
          <a:prstGeom prst="rect">
            <a:avLst/>
          </a:prstGeom>
          <a:noFill/>
        </p:spPr>
        <p:txBody>
          <a:bodyPr wrap="square" rtlCol="0">
            <a:spAutoFit/>
          </a:bodyPr>
          <a:lstStyle/>
          <a:p>
            <a:r>
              <a:rPr lang="en-US" dirty="0"/>
              <a:t>se </a:t>
            </a:r>
            <a:r>
              <a:rPr lang="en-US" dirty="0" err="1"/>
              <a:t>blochează</a:t>
            </a:r>
            <a:r>
              <a:rPr lang="en-US" dirty="0"/>
              <a:t> </a:t>
            </a:r>
            <a:r>
              <a:rPr lang="en-US" dirty="0" err="1"/>
              <a:t>până</a:t>
            </a:r>
            <a:r>
              <a:rPr lang="en-US" dirty="0"/>
              <a:t> la </a:t>
            </a:r>
            <a:r>
              <a:rPr lang="en-US" dirty="0" err="1"/>
              <a:t>conectarea</a:t>
            </a:r>
            <a:r>
              <a:rPr lang="en-US" dirty="0"/>
              <a:t> </a:t>
            </a:r>
            <a:r>
              <a:rPr lang="en-US" dirty="0" err="1"/>
              <a:t>unui</a:t>
            </a:r>
            <a:r>
              <a:rPr lang="en-US" dirty="0"/>
              <a:t> client</a:t>
            </a:r>
          </a:p>
        </p:txBody>
      </p:sp>
      <p:sp>
        <p:nvSpPr>
          <p:cNvPr id="35" name="TextBox 34">
            <a:extLst>
              <a:ext uri="{FF2B5EF4-FFF2-40B4-BE49-F238E27FC236}">
                <a16:creationId xmlns:a16="http://schemas.microsoft.com/office/drawing/2014/main" id="{A6E8B885-466E-5C07-63EE-A69D8470A535}"/>
              </a:ext>
            </a:extLst>
          </p:cNvPr>
          <p:cNvSpPr txBox="1"/>
          <p:nvPr/>
        </p:nvSpPr>
        <p:spPr>
          <a:xfrm>
            <a:off x="1883658" y="2600227"/>
            <a:ext cx="1850268" cy="646331"/>
          </a:xfrm>
          <a:prstGeom prst="rect">
            <a:avLst/>
          </a:prstGeom>
          <a:noFill/>
        </p:spPr>
        <p:txBody>
          <a:bodyPr wrap="square" rtlCol="0">
            <a:spAutoFit/>
          </a:bodyPr>
          <a:lstStyle/>
          <a:p>
            <a:pPr algn="ctr"/>
            <a:r>
              <a:rPr lang="en-US" dirty="0" err="1"/>
              <a:t>Stabilire</a:t>
            </a:r>
            <a:r>
              <a:rPr lang="en-US" dirty="0"/>
              <a:t> </a:t>
            </a:r>
            <a:r>
              <a:rPr lang="en-US" dirty="0" err="1"/>
              <a:t>conexiune</a:t>
            </a:r>
            <a:r>
              <a:rPr lang="en-US" dirty="0"/>
              <a:t> TCP</a:t>
            </a:r>
          </a:p>
        </p:txBody>
      </p:sp>
      <p:sp>
        <p:nvSpPr>
          <p:cNvPr id="36" name="TextBox 35">
            <a:extLst>
              <a:ext uri="{FF2B5EF4-FFF2-40B4-BE49-F238E27FC236}">
                <a16:creationId xmlns:a16="http://schemas.microsoft.com/office/drawing/2014/main" id="{531A7253-467E-6D4D-A88A-8EEEE0DD5BBE}"/>
              </a:ext>
            </a:extLst>
          </p:cNvPr>
          <p:cNvSpPr txBox="1"/>
          <p:nvPr/>
        </p:nvSpPr>
        <p:spPr>
          <a:xfrm>
            <a:off x="4712380" y="4227713"/>
            <a:ext cx="1850268" cy="369332"/>
          </a:xfrm>
          <a:prstGeom prst="rect">
            <a:avLst/>
          </a:prstGeom>
          <a:noFill/>
        </p:spPr>
        <p:txBody>
          <a:bodyPr wrap="square" rtlCol="0">
            <a:spAutoFit/>
          </a:bodyPr>
          <a:lstStyle/>
          <a:p>
            <a:pPr algn="ctr"/>
            <a:r>
              <a:rPr lang="en-US" dirty="0" err="1"/>
              <a:t>procesare</a:t>
            </a:r>
            <a:endParaRPr lang="en-US" dirty="0"/>
          </a:p>
        </p:txBody>
      </p:sp>
      <p:sp>
        <p:nvSpPr>
          <p:cNvPr id="37" name="TextBox 36">
            <a:extLst>
              <a:ext uri="{FF2B5EF4-FFF2-40B4-BE49-F238E27FC236}">
                <a16:creationId xmlns:a16="http://schemas.microsoft.com/office/drawing/2014/main" id="{79138D77-939A-9FEE-7FC8-FCCE24F47A41}"/>
              </a:ext>
            </a:extLst>
          </p:cNvPr>
          <p:cNvSpPr txBox="1"/>
          <p:nvPr/>
        </p:nvSpPr>
        <p:spPr>
          <a:xfrm>
            <a:off x="1920627" y="3644899"/>
            <a:ext cx="1850268" cy="369332"/>
          </a:xfrm>
          <a:prstGeom prst="rect">
            <a:avLst/>
          </a:prstGeom>
          <a:noFill/>
        </p:spPr>
        <p:txBody>
          <a:bodyPr wrap="square" rtlCol="0">
            <a:spAutoFit/>
          </a:bodyPr>
          <a:lstStyle/>
          <a:p>
            <a:pPr algn="ctr"/>
            <a:r>
              <a:rPr lang="en-US" dirty="0"/>
              <a:t>date (</a:t>
            </a:r>
            <a:r>
              <a:rPr lang="en-US" dirty="0" err="1"/>
              <a:t>cerere</a:t>
            </a:r>
            <a:r>
              <a:rPr lang="en-US" dirty="0"/>
              <a:t>)</a:t>
            </a:r>
          </a:p>
        </p:txBody>
      </p:sp>
      <p:sp>
        <p:nvSpPr>
          <p:cNvPr id="38" name="TextBox 37">
            <a:extLst>
              <a:ext uri="{FF2B5EF4-FFF2-40B4-BE49-F238E27FC236}">
                <a16:creationId xmlns:a16="http://schemas.microsoft.com/office/drawing/2014/main" id="{051B3BB4-6EA4-6009-FF59-C75F351332C4}"/>
              </a:ext>
            </a:extLst>
          </p:cNvPr>
          <p:cNvSpPr txBox="1"/>
          <p:nvPr/>
        </p:nvSpPr>
        <p:spPr>
          <a:xfrm>
            <a:off x="1879447" y="4392110"/>
            <a:ext cx="1850268" cy="369332"/>
          </a:xfrm>
          <a:prstGeom prst="rect">
            <a:avLst/>
          </a:prstGeom>
          <a:noFill/>
        </p:spPr>
        <p:txBody>
          <a:bodyPr wrap="square" rtlCol="0">
            <a:spAutoFit/>
          </a:bodyPr>
          <a:lstStyle/>
          <a:p>
            <a:pPr algn="ctr"/>
            <a:r>
              <a:rPr lang="en-US" dirty="0"/>
              <a:t>date (</a:t>
            </a:r>
            <a:r>
              <a:rPr lang="en-US" dirty="0" err="1"/>
              <a:t>răspuns</a:t>
            </a:r>
            <a:r>
              <a:rPr lang="en-US" dirty="0"/>
              <a:t>)</a:t>
            </a:r>
          </a:p>
        </p:txBody>
      </p:sp>
      <p:sp>
        <p:nvSpPr>
          <p:cNvPr id="39" name="TextBox 38">
            <a:extLst>
              <a:ext uri="{FF2B5EF4-FFF2-40B4-BE49-F238E27FC236}">
                <a16:creationId xmlns:a16="http://schemas.microsoft.com/office/drawing/2014/main" id="{4BEA5875-3F1D-30A9-F5A8-FC0479DBAD8A}"/>
              </a:ext>
            </a:extLst>
          </p:cNvPr>
          <p:cNvSpPr txBox="1"/>
          <p:nvPr/>
        </p:nvSpPr>
        <p:spPr>
          <a:xfrm>
            <a:off x="1905985" y="5138487"/>
            <a:ext cx="1850268" cy="369332"/>
          </a:xfrm>
          <a:prstGeom prst="rect">
            <a:avLst/>
          </a:prstGeom>
          <a:noFill/>
        </p:spPr>
        <p:txBody>
          <a:bodyPr wrap="square" rtlCol="0">
            <a:spAutoFit/>
          </a:bodyPr>
          <a:lstStyle/>
          <a:p>
            <a:pPr algn="ctr"/>
            <a:r>
              <a:rPr lang="en-US" dirty="0" err="1"/>
              <a:t>notificare</a:t>
            </a:r>
            <a:r>
              <a:rPr lang="en-US" dirty="0"/>
              <a:t> EOF</a:t>
            </a:r>
          </a:p>
        </p:txBody>
      </p:sp>
    </p:spTree>
    <p:extLst>
      <p:ext uri="{BB962C8B-B14F-4D97-AF65-F5344CB8AC3E}">
        <p14:creationId xmlns:p14="http://schemas.microsoft.com/office/powerpoint/2010/main" val="195771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par>
                          <p:cTn id="20" fill="hold">
                            <p:stCondLst>
                              <p:cond delay="0"/>
                            </p:stCondLst>
                            <p:childTnLst>
                              <p:par>
                                <p:cTn id="21" presetID="53"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par>
                          <p:cTn id="33" fill="hold">
                            <p:stCondLst>
                              <p:cond delay="0"/>
                            </p:stCondLst>
                            <p:childTnLst>
                              <p:par>
                                <p:cTn id="34" presetID="5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0"/>
                            </p:stCondLst>
                            <p:childTnLst>
                              <p:par>
                                <p:cTn id="47" presetID="53" presetClass="entr" presetSubtype="16"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Effect transition="in" filter="fade">
                                      <p:cBhvr>
                                        <p:cTn id="51" dur="500"/>
                                        <p:tgtEl>
                                          <p:spTgt spid="8"/>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3" end="3"/>
                                            </p:txEl>
                                          </p:spTgt>
                                        </p:tgtEl>
                                        <p:attrNameLst>
                                          <p:attrName>style.visibility</p:attrName>
                                        </p:attrNameLst>
                                      </p:cBhvr>
                                      <p:to>
                                        <p:strVal val="visible"/>
                                      </p:to>
                                    </p:set>
                                  </p:childTnLst>
                                </p:cTn>
                              </p:par>
                            </p:childTnLst>
                          </p:cTn>
                        </p:par>
                        <p:par>
                          <p:cTn id="59" fill="hold">
                            <p:stCondLst>
                              <p:cond delay="0"/>
                            </p:stCondLst>
                            <p:childTnLst>
                              <p:par>
                                <p:cTn id="60" presetID="53" presetClass="entr" presetSubtype="16"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xEl>
                                              <p:pRg st="4" end="4"/>
                                            </p:txEl>
                                          </p:spTgt>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childTnLst>
                                </p:cTn>
                              </p:par>
                            </p:childTnLst>
                          </p:cTn>
                        </p:par>
                        <p:par>
                          <p:cTn id="72" fill="hold">
                            <p:stCondLst>
                              <p:cond delay="0"/>
                            </p:stCondLst>
                            <p:childTnLst>
                              <p:par>
                                <p:cTn id="73" presetID="53" presetClass="entr" presetSubtype="16"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ppt_w</p:attrName>
                                        </p:attrNameLst>
                                      </p:cBhvr>
                                      <p:tavLst>
                                        <p:tav tm="0">
                                          <p:val>
                                            <p:fltVal val="0"/>
                                          </p:val>
                                        </p:tav>
                                        <p:tav tm="100000">
                                          <p:val>
                                            <p:strVal val="#ppt_w"/>
                                          </p:val>
                                        </p:tav>
                                      </p:tavLst>
                                    </p:anim>
                                    <p:anim calcmode="lin" valueType="num">
                                      <p:cBhvr>
                                        <p:cTn id="76" dur="500" fill="hold"/>
                                        <p:tgtEl>
                                          <p:spTgt spid="14"/>
                                        </p:tgtEl>
                                        <p:attrNameLst>
                                          <p:attrName>ppt_h</p:attrName>
                                        </p:attrNameLst>
                                      </p:cBhvr>
                                      <p:tavLst>
                                        <p:tav tm="0">
                                          <p:val>
                                            <p:fltVal val="0"/>
                                          </p:val>
                                        </p:tav>
                                        <p:tav tm="100000">
                                          <p:val>
                                            <p:strVal val="#ppt_h"/>
                                          </p:val>
                                        </p:tav>
                                      </p:tavLst>
                                    </p:anim>
                                    <p:animEffect transition="in" filter="fade">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
                                            <p:txEl>
                                              <p:pRg st="5" end="5"/>
                                            </p:txEl>
                                          </p:spTgt>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par>
                          <p:cTn id="85" fill="hold">
                            <p:stCondLst>
                              <p:cond delay="0"/>
                            </p:stCondLst>
                            <p:childTnLst>
                              <p:par>
                                <p:cTn id="86" presetID="53" presetClass="entr" presetSubtype="16" fill="hold" grpId="0" nodeType="afterEffect">
                                  <p:stCondLst>
                                    <p:cond delay="0"/>
                                  </p:stCondLst>
                                  <p:childTnLst>
                                    <p:set>
                                      <p:cBhvr>
                                        <p:cTn id="87" dur="1" fill="hold">
                                          <p:stCondLst>
                                            <p:cond delay="0"/>
                                          </p:stCondLst>
                                        </p:cTn>
                                        <p:tgtEl>
                                          <p:spTgt spid="9"/>
                                        </p:tgtEl>
                                        <p:attrNameLst>
                                          <p:attrName>style.visibility</p:attrName>
                                        </p:attrNameLst>
                                      </p:cBhvr>
                                      <p:to>
                                        <p:strVal val="visible"/>
                                      </p:to>
                                    </p:set>
                                    <p:anim calcmode="lin" valueType="num">
                                      <p:cBhvr>
                                        <p:cTn id="88" dur="500" fill="hold"/>
                                        <p:tgtEl>
                                          <p:spTgt spid="9"/>
                                        </p:tgtEl>
                                        <p:attrNameLst>
                                          <p:attrName>ppt_w</p:attrName>
                                        </p:attrNameLst>
                                      </p:cBhvr>
                                      <p:tavLst>
                                        <p:tav tm="0">
                                          <p:val>
                                            <p:fltVal val="0"/>
                                          </p:val>
                                        </p:tav>
                                        <p:tav tm="100000">
                                          <p:val>
                                            <p:strVal val="#ppt_w"/>
                                          </p:val>
                                        </p:tav>
                                      </p:tavLst>
                                    </p:anim>
                                    <p:anim calcmode="lin" valueType="num">
                                      <p:cBhvr>
                                        <p:cTn id="89" dur="500" fill="hold"/>
                                        <p:tgtEl>
                                          <p:spTgt spid="9"/>
                                        </p:tgtEl>
                                        <p:attrNameLst>
                                          <p:attrName>ppt_h</p:attrName>
                                        </p:attrNameLst>
                                      </p:cBhvr>
                                      <p:tavLst>
                                        <p:tav tm="0">
                                          <p:val>
                                            <p:fltVal val="0"/>
                                          </p:val>
                                        </p:tav>
                                        <p:tav tm="100000">
                                          <p:val>
                                            <p:strVal val="#ppt_h"/>
                                          </p:val>
                                        </p:tav>
                                      </p:tavLst>
                                    </p:anim>
                                    <p:animEffect transition="in" filter="fade">
                                      <p:cBhvr>
                                        <p:cTn id="90" dur="500"/>
                                        <p:tgtEl>
                                          <p:spTgt spid="9"/>
                                        </p:tgtEl>
                                      </p:cBhvr>
                                    </p:animEffect>
                                  </p:childTnLst>
                                </p:cTn>
                              </p:par>
                            </p:childTnLst>
                          </p:cTn>
                        </p:par>
                        <p:par>
                          <p:cTn id="91" fill="hold">
                            <p:stCondLst>
                              <p:cond delay="500"/>
                            </p:stCondLst>
                            <p:childTnLst>
                              <p:par>
                                <p:cTn id="92" presetID="1" presetClass="entr" presetSubtype="0" fill="hold" nodeType="afterEffect">
                                  <p:stCondLst>
                                    <p:cond delay="0"/>
                                  </p:stCondLst>
                                  <p:childTnLst>
                                    <p:set>
                                      <p:cBhvr>
                                        <p:cTn id="93" dur="1" fill="hold">
                                          <p:stCondLst>
                                            <p:cond delay="0"/>
                                          </p:stCondLst>
                                        </p:cTn>
                                        <p:tgtEl>
                                          <p:spTgt spid="22"/>
                                        </p:tgtEl>
                                        <p:attrNameLst>
                                          <p:attrName>style.visibility</p:attrName>
                                        </p:attrNameLst>
                                      </p:cBhvr>
                                      <p:to>
                                        <p:strVal val="visible"/>
                                      </p:to>
                                    </p:set>
                                  </p:childTnLst>
                                </p:cTn>
                              </p:par>
                            </p:childTnLst>
                          </p:cTn>
                        </p:par>
                        <p:par>
                          <p:cTn id="94" fill="hold">
                            <p:stCondLst>
                              <p:cond delay="500"/>
                            </p:stCondLst>
                            <p:childTnLst>
                              <p:par>
                                <p:cTn id="95" presetID="1" presetClass="entr" presetSubtype="0" fill="hold" grpId="0"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
                                            <p:txEl>
                                              <p:pRg st="6" end="6"/>
                                            </p:txEl>
                                          </p:spTgt>
                                        </p:tgtEl>
                                        <p:attrNameLst>
                                          <p:attrName>style.visibility</p:attrName>
                                        </p:attrNameLst>
                                      </p:cBhvr>
                                      <p:to>
                                        <p:strVal val="visible"/>
                                      </p:to>
                                    </p:set>
                                  </p:childTnLst>
                                </p:cTn>
                              </p:par>
                            </p:childTnLst>
                          </p:cTn>
                        </p:par>
                        <p:par>
                          <p:cTn id="101" fill="hold">
                            <p:stCondLst>
                              <p:cond delay="0"/>
                            </p:stCondLst>
                            <p:childTnLst>
                              <p:par>
                                <p:cTn id="102" presetID="1"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childTnLst>
                                </p:cTn>
                              </p:par>
                            </p:childTnLst>
                          </p:cTn>
                        </p:par>
                        <p:par>
                          <p:cTn id="104" fill="hold">
                            <p:stCondLst>
                              <p:cond delay="0"/>
                            </p:stCondLst>
                            <p:childTnLst>
                              <p:par>
                                <p:cTn id="105" presetID="53" presetClass="entr" presetSubtype="16" fill="hold" grpId="0" nodeType="afterEffect">
                                  <p:stCondLst>
                                    <p:cond delay="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500" fill="hold"/>
                                        <p:tgtEl>
                                          <p:spTgt spid="16"/>
                                        </p:tgtEl>
                                        <p:attrNameLst>
                                          <p:attrName>ppt_w</p:attrName>
                                        </p:attrNameLst>
                                      </p:cBhvr>
                                      <p:tavLst>
                                        <p:tav tm="0">
                                          <p:val>
                                            <p:fltVal val="0"/>
                                          </p:val>
                                        </p:tav>
                                        <p:tav tm="100000">
                                          <p:val>
                                            <p:strVal val="#ppt_w"/>
                                          </p:val>
                                        </p:tav>
                                      </p:tavLst>
                                    </p:anim>
                                    <p:anim calcmode="lin" valueType="num">
                                      <p:cBhvr>
                                        <p:cTn id="108" dur="500" fill="hold"/>
                                        <p:tgtEl>
                                          <p:spTgt spid="16"/>
                                        </p:tgtEl>
                                        <p:attrNameLst>
                                          <p:attrName>ppt_h</p:attrName>
                                        </p:attrNameLst>
                                      </p:cBhvr>
                                      <p:tavLst>
                                        <p:tav tm="0">
                                          <p:val>
                                            <p:fltVal val="0"/>
                                          </p:val>
                                        </p:tav>
                                        <p:tav tm="100000">
                                          <p:val>
                                            <p:strVal val="#ppt_h"/>
                                          </p:val>
                                        </p:tav>
                                      </p:tavLst>
                                    </p:anim>
                                    <p:animEffect transition="in" filter="fade">
                                      <p:cBhvr>
                                        <p:cTn id="109" dur="500"/>
                                        <p:tgtEl>
                                          <p:spTgt spid="16"/>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5">
                                            <p:txEl>
                                              <p:pRg st="7" end="7"/>
                                            </p:txEl>
                                          </p:spTgt>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nodeType="afterEffect">
                                  <p:stCondLst>
                                    <p:cond delay="0"/>
                                  </p:stCondLst>
                                  <p:childTnLst>
                                    <p:set>
                                      <p:cBhvr>
                                        <p:cTn id="116" dur="1" fill="hold">
                                          <p:stCondLst>
                                            <p:cond delay="0"/>
                                          </p:stCondLst>
                                        </p:cTn>
                                        <p:tgtEl>
                                          <p:spTgt spid="24"/>
                                        </p:tgtEl>
                                        <p:attrNameLst>
                                          <p:attrName>style.visibility</p:attrName>
                                        </p:attrNameLst>
                                      </p:cBhvr>
                                      <p:to>
                                        <p:strVal val="visible"/>
                                      </p:to>
                                    </p:set>
                                  </p:childTnLst>
                                </p:cTn>
                              </p:par>
                            </p:childTnLst>
                          </p:cTn>
                        </p:par>
                        <p:par>
                          <p:cTn id="117" fill="hold">
                            <p:stCondLst>
                              <p:cond delay="0"/>
                            </p:stCondLst>
                            <p:childTnLst>
                              <p:par>
                                <p:cTn id="118" presetID="53" presetClass="entr" presetSubtype="16"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 calcmode="lin" valueType="num">
                                      <p:cBhvr>
                                        <p:cTn id="120" dur="500" fill="hold"/>
                                        <p:tgtEl>
                                          <p:spTgt spid="23"/>
                                        </p:tgtEl>
                                        <p:attrNameLst>
                                          <p:attrName>ppt_w</p:attrName>
                                        </p:attrNameLst>
                                      </p:cBhvr>
                                      <p:tavLst>
                                        <p:tav tm="0">
                                          <p:val>
                                            <p:fltVal val="0"/>
                                          </p:val>
                                        </p:tav>
                                        <p:tav tm="100000">
                                          <p:val>
                                            <p:strVal val="#ppt_w"/>
                                          </p:val>
                                        </p:tav>
                                      </p:tavLst>
                                    </p:anim>
                                    <p:anim calcmode="lin" valueType="num">
                                      <p:cBhvr>
                                        <p:cTn id="121" dur="500" fill="hold"/>
                                        <p:tgtEl>
                                          <p:spTgt spid="23"/>
                                        </p:tgtEl>
                                        <p:attrNameLst>
                                          <p:attrName>ppt_h</p:attrName>
                                        </p:attrNameLst>
                                      </p:cBhvr>
                                      <p:tavLst>
                                        <p:tav tm="0">
                                          <p:val>
                                            <p:fltVal val="0"/>
                                          </p:val>
                                        </p:tav>
                                        <p:tav tm="100000">
                                          <p:val>
                                            <p:strVal val="#ppt_h"/>
                                          </p:val>
                                        </p:tav>
                                      </p:tavLst>
                                    </p:anim>
                                    <p:animEffect transition="in" filter="fade">
                                      <p:cBhvr>
                                        <p:cTn id="122" dur="500"/>
                                        <p:tgtEl>
                                          <p:spTgt spid="23"/>
                                        </p:tgtEl>
                                      </p:cBhvr>
                                    </p:animEffect>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25"/>
                                        </p:tgtEl>
                                        <p:attrNameLst>
                                          <p:attrName>style.visibility</p:attrName>
                                        </p:attrNameLst>
                                      </p:cBhvr>
                                      <p:to>
                                        <p:strVal val="visible"/>
                                      </p:to>
                                    </p:set>
                                  </p:childTnLst>
                                </p:cTn>
                              </p:par>
                            </p:childTnLst>
                          </p:cTn>
                        </p:par>
                        <p:par>
                          <p:cTn id="126" fill="hold">
                            <p:stCondLst>
                              <p:cond delay="500"/>
                            </p:stCondLst>
                            <p:childTnLst>
                              <p:par>
                                <p:cTn id="127" presetID="1" presetClass="entr" presetSubtype="0" fill="hold" grpId="0" nodeType="afterEffect">
                                  <p:stCondLst>
                                    <p:cond delay="0"/>
                                  </p:stCondLst>
                                  <p:childTnLst>
                                    <p:set>
                                      <p:cBhvr>
                                        <p:cTn id="128" dur="1" fill="hold">
                                          <p:stCondLst>
                                            <p:cond delay="0"/>
                                          </p:stCondLst>
                                        </p:cTn>
                                        <p:tgtEl>
                                          <p:spTgt spid="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
                                            <p:txEl>
                                              <p:pRg st="8" end="8"/>
                                            </p:txEl>
                                          </p:spTgt>
                                        </p:tgtEl>
                                        <p:attrNameLst>
                                          <p:attrName>style.visibility</p:attrName>
                                        </p:attrNameLst>
                                      </p:cBhvr>
                                      <p:to>
                                        <p:strVal val="visible"/>
                                      </p:to>
                                    </p:set>
                                  </p:childTnLst>
                                </p:cTn>
                              </p:par>
                            </p:childTnLst>
                          </p:cTn>
                        </p:par>
                        <p:par>
                          <p:cTn id="133" fill="hold">
                            <p:stCondLst>
                              <p:cond delay="0"/>
                            </p:stCondLst>
                            <p:childTnLst>
                              <p:par>
                                <p:cTn id="134" presetID="1" presetClass="entr" presetSubtype="0" fill="hold" nodeType="afterEffect">
                                  <p:stCondLst>
                                    <p:cond delay="0"/>
                                  </p:stCondLst>
                                  <p:childTnLst>
                                    <p:set>
                                      <p:cBhvr>
                                        <p:cTn id="135" dur="1" fill="hold">
                                          <p:stCondLst>
                                            <p:cond delay="0"/>
                                          </p:stCondLst>
                                        </p:cTn>
                                        <p:tgtEl>
                                          <p:spTgt spid="27"/>
                                        </p:tgtEl>
                                        <p:attrNameLst>
                                          <p:attrName>style.visibility</p:attrName>
                                        </p:attrNameLst>
                                      </p:cBhvr>
                                      <p:to>
                                        <p:strVal val="visible"/>
                                      </p:to>
                                    </p:set>
                                  </p:childTnLst>
                                </p:cTn>
                              </p:par>
                            </p:childTnLst>
                          </p:cTn>
                        </p:par>
                        <p:par>
                          <p:cTn id="136" fill="hold">
                            <p:stCondLst>
                              <p:cond delay="0"/>
                            </p:stCondLst>
                            <p:childTnLst>
                              <p:par>
                                <p:cTn id="137" presetID="1" presetClass="entr" presetSubtype="0"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childTnLst>
                                </p:cTn>
                              </p:par>
                            </p:childTnLst>
                          </p:cTn>
                        </p:par>
                        <p:par>
                          <p:cTn id="139" fill="hold">
                            <p:stCondLst>
                              <p:cond delay="0"/>
                            </p:stCondLst>
                            <p:childTnLst>
                              <p:par>
                                <p:cTn id="140" presetID="53" presetClass="entr" presetSubtype="16" fill="hold" grpId="0" nodeType="afterEffect">
                                  <p:stCondLst>
                                    <p:cond delay="0"/>
                                  </p:stCondLst>
                                  <p:childTnLst>
                                    <p:set>
                                      <p:cBhvr>
                                        <p:cTn id="141" dur="1" fill="hold">
                                          <p:stCondLst>
                                            <p:cond delay="0"/>
                                          </p:stCondLst>
                                        </p:cTn>
                                        <p:tgtEl>
                                          <p:spTgt spid="26"/>
                                        </p:tgtEl>
                                        <p:attrNameLst>
                                          <p:attrName>style.visibility</p:attrName>
                                        </p:attrNameLst>
                                      </p:cBhvr>
                                      <p:to>
                                        <p:strVal val="visible"/>
                                      </p:to>
                                    </p:set>
                                    <p:anim calcmode="lin" valueType="num">
                                      <p:cBhvr>
                                        <p:cTn id="142" dur="500" fill="hold"/>
                                        <p:tgtEl>
                                          <p:spTgt spid="26"/>
                                        </p:tgtEl>
                                        <p:attrNameLst>
                                          <p:attrName>ppt_w</p:attrName>
                                        </p:attrNameLst>
                                      </p:cBhvr>
                                      <p:tavLst>
                                        <p:tav tm="0">
                                          <p:val>
                                            <p:fltVal val="0"/>
                                          </p:val>
                                        </p:tav>
                                        <p:tav tm="100000">
                                          <p:val>
                                            <p:strVal val="#ppt_w"/>
                                          </p:val>
                                        </p:tav>
                                      </p:tavLst>
                                    </p:anim>
                                    <p:anim calcmode="lin" valueType="num">
                                      <p:cBhvr>
                                        <p:cTn id="143" dur="500" fill="hold"/>
                                        <p:tgtEl>
                                          <p:spTgt spid="26"/>
                                        </p:tgtEl>
                                        <p:attrNameLst>
                                          <p:attrName>ppt_h</p:attrName>
                                        </p:attrNameLst>
                                      </p:cBhvr>
                                      <p:tavLst>
                                        <p:tav tm="0">
                                          <p:val>
                                            <p:fltVal val="0"/>
                                          </p:val>
                                        </p:tav>
                                        <p:tav tm="100000">
                                          <p:val>
                                            <p:strVal val="#ppt_h"/>
                                          </p:val>
                                        </p:tav>
                                      </p:tavLst>
                                    </p:anim>
                                    <p:animEffect transition="in" filter="fade">
                                      <p:cBhvr>
                                        <p:cTn id="144" dur="500"/>
                                        <p:tgtEl>
                                          <p:spTgt spid="26"/>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5">
                                            <p:txEl>
                                              <p:pRg st="9" end="9"/>
                                            </p:txEl>
                                          </p:spTgt>
                                        </p:tgtEl>
                                        <p:attrNameLst>
                                          <p:attrName>style.visibility</p:attrName>
                                        </p:attrNameLst>
                                      </p:cBhvr>
                                      <p:to>
                                        <p:strVal val="visible"/>
                                      </p:to>
                                    </p:set>
                                  </p:childTnLst>
                                </p:cTn>
                              </p:par>
                            </p:childTnLst>
                          </p:cTn>
                        </p:par>
                        <p:par>
                          <p:cTn id="149" fill="hold">
                            <p:stCondLst>
                              <p:cond delay="0"/>
                            </p:stCondLst>
                            <p:childTnLst>
                              <p:par>
                                <p:cTn id="150" presetID="1" presetClass="entr" presetSubtype="0" fill="hold" nodeType="afterEffect">
                                  <p:stCondLst>
                                    <p:cond delay="0"/>
                                  </p:stCondLst>
                                  <p:childTnLst>
                                    <p:set>
                                      <p:cBhvr>
                                        <p:cTn id="151" dur="1" fill="hold">
                                          <p:stCondLst>
                                            <p:cond delay="0"/>
                                          </p:stCondLst>
                                        </p:cTn>
                                        <p:tgtEl>
                                          <p:spTgt spid="19"/>
                                        </p:tgtEl>
                                        <p:attrNameLst>
                                          <p:attrName>style.visibility</p:attrName>
                                        </p:attrNameLst>
                                      </p:cBhvr>
                                      <p:to>
                                        <p:strVal val="visible"/>
                                      </p:to>
                                    </p:set>
                                  </p:childTnLst>
                                </p:cTn>
                              </p:par>
                            </p:childTnLst>
                          </p:cTn>
                        </p:par>
                        <p:par>
                          <p:cTn id="152" fill="hold">
                            <p:stCondLst>
                              <p:cond delay="0"/>
                            </p:stCondLst>
                            <p:childTnLst>
                              <p:par>
                                <p:cTn id="153" presetID="53" presetClass="entr" presetSubtype="16" fill="hold" grpId="0" nodeType="afterEffect">
                                  <p:stCondLst>
                                    <p:cond delay="0"/>
                                  </p:stCondLst>
                                  <p:childTnLst>
                                    <p:set>
                                      <p:cBhvr>
                                        <p:cTn id="154" dur="1" fill="hold">
                                          <p:stCondLst>
                                            <p:cond delay="0"/>
                                          </p:stCondLst>
                                        </p:cTn>
                                        <p:tgtEl>
                                          <p:spTgt spid="18"/>
                                        </p:tgtEl>
                                        <p:attrNameLst>
                                          <p:attrName>style.visibility</p:attrName>
                                        </p:attrNameLst>
                                      </p:cBhvr>
                                      <p:to>
                                        <p:strVal val="visible"/>
                                      </p:to>
                                    </p:set>
                                    <p:anim calcmode="lin" valueType="num">
                                      <p:cBhvr>
                                        <p:cTn id="155" dur="500" fill="hold"/>
                                        <p:tgtEl>
                                          <p:spTgt spid="18"/>
                                        </p:tgtEl>
                                        <p:attrNameLst>
                                          <p:attrName>ppt_w</p:attrName>
                                        </p:attrNameLst>
                                      </p:cBhvr>
                                      <p:tavLst>
                                        <p:tav tm="0">
                                          <p:val>
                                            <p:fltVal val="0"/>
                                          </p:val>
                                        </p:tav>
                                        <p:tav tm="100000">
                                          <p:val>
                                            <p:strVal val="#ppt_w"/>
                                          </p:val>
                                        </p:tav>
                                      </p:tavLst>
                                    </p:anim>
                                    <p:anim calcmode="lin" valueType="num">
                                      <p:cBhvr>
                                        <p:cTn id="156" dur="500" fill="hold"/>
                                        <p:tgtEl>
                                          <p:spTgt spid="18"/>
                                        </p:tgtEl>
                                        <p:attrNameLst>
                                          <p:attrName>ppt_h</p:attrName>
                                        </p:attrNameLst>
                                      </p:cBhvr>
                                      <p:tavLst>
                                        <p:tav tm="0">
                                          <p:val>
                                            <p:fltVal val="0"/>
                                          </p:val>
                                        </p:tav>
                                        <p:tav tm="100000">
                                          <p:val>
                                            <p:strVal val="#ppt_h"/>
                                          </p:val>
                                        </p:tav>
                                      </p:tavLst>
                                    </p:anim>
                                    <p:animEffect transition="in" filter="fade">
                                      <p:cBhvr>
                                        <p:cTn id="157" dur="500"/>
                                        <p:tgtEl>
                                          <p:spTgt spid="18"/>
                                        </p:tgtEl>
                                      </p:cBhvr>
                                    </p:animEffect>
                                  </p:childTnLst>
                                </p:cTn>
                              </p:par>
                            </p:childTnLst>
                          </p:cTn>
                        </p:par>
                        <p:par>
                          <p:cTn id="158" fill="hold">
                            <p:stCondLst>
                              <p:cond delay="500"/>
                            </p:stCondLst>
                            <p:childTnLst>
                              <p:par>
                                <p:cTn id="159" presetID="1" presetClass="entr" presetSubtype="0" fill="hold" nodeType="afterEffect">
                                  <p:stCondLst>
                                    <p:cond delay="0"/>
                                  </p:stCondLst>
                                  <p:childTnLst>
                                    <p:set>
                                      <p:cBhvr>
                                        <p:cTn id="160" dur="1" fill="hold">
                                          <p:stCondLst>
                                            <p:cond delay="0"/>
                                          </p:stCondLst>
                                        </p:cTn>
                                        <p:tgtEl>
                                          <p:spTgt spid="28"/>
                                        </p:tgtEl>
                                        <p:attrNameLst>
                                          <p:attrName>style.visibility</p:attrName>
                                        </p:attrNameLst>
                                      </p:cBhvr>
                                      <p:to>
                                        <p:strVal val="visible"/>
                                      </p:to>
                                    </p:set>
                                  </p:childTnLst>
                                </p:cTn>
                              </p:par>
                            </p:childTnLst>
                          </p:cTn>
                        </p:par>
                        <p:par>
                          <p:cTn id="161" fill="hold">
                            <p:stCondLst>
                              <p:cond delay="500"/>
                            </p:stCondLst>
                            <p:childTnLst>
                              <p:par>
                                <p:cTn id="162" presetID="1" presetClass="entr" presetSubtype="0" fill="hold" grpId="0" nodeType="afterEffect">
                                  <p:stCondLst>
                                    <p:cond delay="0"/>
                                  </p:stCondLst>
                                  <p:childTnLst>
                                    <p:set>
                                      <p:cBhvr>
                                        <p:cTn id="163" dur="1" fill="hold">
                                          <p:stCondLst>
                                            <p:cond delay="0"/>
                                          </p:stCondLst>
                                        </p:cTn>
                                        <p:tgtEl>
                                          <p:spTgt spid="38"/>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5">
                                            <p:txEl>
                                              <p:pRg st="10" end="10"/>
                                            </p:txEl>
                                          </p:spTgt>
                                        </p:tgtEl>
                                        <p:attrNameLst>
                                          <p:attrName>style.visibility</p:attrName>
                                        </p:attrNameLst>
                                      </p:cBhvr>
                                      <p:to>
                                        <p:strVal val="visible"/>
                                      </p:to>
                                    </p:set>
                                  </p:childTnLst>
                                </p:cTn>
                              </p:par>
                            </p:childTnLst>
                          </p:cTn>
                        </p:par>
                        <p:par>
                          <p:cTn id="168" fill="hold">
                            <p:stCondLst>
                              <p:cond delay="0"/>
                            </p:stCondLst>
                            <p:childTnLst>
                              <p:par>
                                <p:cTn id="169" presetID="1" presetClass="entr" presetSubtype="0" fill="hold" nodeType="afterEffect">
                                  <p:stCondLst>
                                    <p:cond delay="0"/>
                                  </p:stCondLst>
                                  <p:childTnLst>
                                    <p:set>
                                      <p:cBhvr>
                                        <p:cTn id="170" dur="1" fill="hold">
                                          <p:stCondLst>
                                            <p:cond delay="0"/>
                                          </p:stCondLst>
                                        </p:cTn>
                                        <p:tgtEl>
                                          <p:spTgt spid="21"/>
                                        </p:tgtEl>
                                        <p:attrNameLst>
                                          <p:attrName>style.visibility</p:attrName>
                                        </p:attrNameLst>
                                      </p:cBhvr>
                                      <p:to>
                                        <p:strVal val="visible"/>
                                      </p:to>
                                    </p:set>
                                  </p:childTnLst>
                                </p:cTn>
                              </p:par>
                            </p:childTnLst>
                          </p:cTn>
                        </p:par>
                        <p:par>
                          <p:cTn id="171" fill="hold">
                            <p:stCondLst>
                              <p:cond delay="0"/>
                            </p:stCondLst>
                            <p:childTnLst>
                              <p:par>
                                <p:cTn id="172" presetID="53" presetClass="entr" presetSubtype="16" fill="hold" grpId="0" nodeType="afterEffect">
                                  <p:stCondLst>
                                    <p:cond delay="0"/>
                                  </p:stCondLst>
                                  <p:childTnLst>
                                    <p:set>
                                      <p:cBhvr>
                                        <p:cTn id="173" dur="1" fill="hold">
                                          <p:stCondLst>
                                            <p:cond delay="0"/>
                                          </p:stCondLst>
                                        </p:cTn>
                                        <p:tgtEl>
                                          <p:spTgt spid="20"/>
                                        </p:tgtEl>
                                        <p:attrNameLst>
                                          <p:attrName>style.visibility</p:attrName>
                                        </p:attrNameLst>
                                      </p:cBhvr>
                                      <p:to>
                                        <p:strVal val="visible"/>
                                      </p:to>
                                    </p:set>
                                    <p:anim calcmode="lin" valueType="num">
                                      <p:cBhvr>
                                        <p:cTn id="174" dur="500" fill="hold"/>
                                        <p:tgtEl>
                                          <p:spTgt spid="20"/>
                                        </p:tgtEl>
                                        <p:attrNameLst>
                                          <p:attrName>ppt_w</p:attrName>
                                        </p:attrNameLst>
                                      </p:cBhvr>
                                      <p:tavLst>
                                        <p:tav tm="0">
                                          <p:val>
                                            <p:fltVal val="0"/>
                                          </p:val>
                                        </p:tav>
                                        <p:tav tm="100000">
                                          <p:val>
                                            <p:strVal val="#ppt_w"/>
                                          </p:val>
                                        </p:tav>
                                      </p:tavLst>
                                    </p:anim>
                                    <p:anim calcmode="lin" valueType="num">
                                      <p:cBhvr>
                                        <p:cTn id="175" dur="500" fill="hold"/>
                                        <p:tgtEl>
                                          <p:spTgt spid="20"/>
                                        </p:tgtEl>
                                        <p:attrNameLst>
                                          <p:attrName>ppt_h</p:attrName>
                                        </p:attrNameLst>
                                      </p:cBhvr>
                                      <p:tavLst>
                                        <p:tav tm="0">
                                          <p:val>
                                            <p:fltVal val="0"/>
                                          </p:val>
                                        </p:tav>
                                        <p:tav tm="100000">
                                          <p:val>
                                            <p:strVal val="#ppt_h"/>
                                          </p:val>
                                        </p:tav>
                                      </p:tavLst>
                                    </p:anim>
                                    <p:animEffect transition="in" filter="fade">
                                      <p:cBhvr>
                                        <p:cTn id="176" dur="500"/>
                                        <p:tgtEl>
                                          <p:spTgt spid="20"/>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5">
                                            <p:txEl>
                                              <p:pRg st="11" end="11"/>
                                            </p:txEl>
                                          </p:spTgt>
                                        </p:tgtEl>
                                        <p:attrNameLst>
                                          <p:attrName>style.visibility</p:attrName>
                                        </p:attrNameLst>
                                      </p:cBhvr>
                                      <p:to>
                                        <p:strVal val="visible"/>
                                      </p:to>
                                    </p:set>
                                  </p:childTnLst>
                                </p:cTn>
                              </p:par>
                            </p:childTnLst>
                          </p:cTn>
                        </p:par>
                        <p:par>
                          <p:cTn id="181" fill="hold">
                            <p:stCondLst>
                              <p:cond delay="0"/>
                            </p:stCondLst>
                            <p:childTnLst>
                              <p:par>
                                <p:cTn id="182" presetID="1" presetClass="entr" presetSubtype="0" fill="hold" nodeType="afterEffect">
                                  <p:stCondLst>
                                    <p:cond delay="0"/>
                                  </p:stCondLst>
                                  <p:childTnLst>
                                    <p:set>
                                      <p:cBhvr>
                                        <p:cTn id="183" dur="1" fill="hold">
                                          <p:stCondLst>
                                            <p:cond delay="0"/>
                                          </p:stCondLst>
                                        </p:cTn>
                                        <p:tgtEl>
                                          <p:spTgt spid="30"/>
                                        </p:tgtEl>
                                        <p:attrNameLst>
                                          <p:attrName>style.visibility</p:attrName>
                                        </p:attrNameLst>
                                      </p:cBhvr>
                                      <p:to>
                                        <p:strVal val="visible"/>
                                      </p:to>
                                    </p:set>
                                  </p:childTnLst>
                                </p:cTn>
                              </p:par>
                            </p:childTnLst>
                          </p:cTn>
                        </p:par>
                        <p:par>
                          <p:cTn id="184" fill="hold">
                            <p:stCondLst>
                              <p:cond delay="0"/>
                            </p:stCondLst>
                            <p:childTnLst>
                              <p:par>
                                <p:cTn id="185" presetID="53" presetClass="entr" presetSubtype="16" fill="hold" grpId="0" nodeType="afterEffect">
                                  <p:stCondLst>
                                    <p:cond delay="0"/>
                                  </p:stCondLst>
                                  <p:childTnLst>
                                    <p:set>
                                      <p:cBhvr>
                                        <p:cTn id="186" dur="1" fill="hold">
                                          <p:stCondLst>
                                            <p:cond delay="0"/>
                                          </p:stCondLst>
                                        </p:cTn>
                                        <p:tgtEl>
                                          <p:spTgt spid="29"/>
                                        </p:tgtEl>
                                        <p:attrNameLst>
                                          <p:attrName>style.visibility</p:attrName>
                                        </p:attrNameLst>
                                      </p:cBhvr>
                                      <p:to>
                                        <p:strVal val="visible"/>
                                      </p:to>
                                    </p:set>
                                    <p:anim calcmode="lin" valueType="num">
                                      <p:cBhvr>
                                        <p:cTn id="187" dur="500" fill="hold"/>
                                        <p:tgtEl>
                                          <p:spTgt spid="29"/>
                                        </p:tgtEl>
                                        <p:attrNameLst>
                                          <p:attrName>ppt_w</p:attrName>
                                        </p:attrNameLst>
                                      </p:cBhvr>
                                      <p:tavLst>
                                        <p:tav tm="0">
                                          <p:val>
                                            <p:fltVal val="0"/>
                                          </p:val>
                                        </p:tav>
                                        <p:tav tm="100000">
                                          <p:val>
                                            <p:strVal val="#ppt_w"/>
                                          </p:val>
                                        </p:tav>
                                      </p:tavLst>
                                    </p:anim>
                                    <p:anim calcmode="lin" valueType="num">
                                      <p:cBhvr>
                                        <p:cTn id="188" dur="500" fill="hold"/>
                                        <p:tgtEl>
                                          <p:spTgt spid="29"/>
                                        </p:tgtEl>
                                        <p:attrNameLst>
                                          <p:attrName>ppt_h</p:attrName>
                                        </p:attrNameLst>
                                      </p:cBhvr>
                                      <p:tavLst>
                                        <p:tav tm="0">
                                          <p:val>
                                            <p:fltVal val="0"/>
                                          </p:val>
                                        </p:tav>
                                        <p:tav tm="100000">
                                          <p:val>
                                            <p:strVal val="#ppt_h"/>
                                          </p:val>
                                        </p:tav>
                                      </p:tavLst>
                                    </p:anim>
                                    <p:animEffect transition="in" filter="fade">
                                      <p:cBhvr>
                                        <p:cTn id="189" dur="500"/>
                                        <p:tgtEl>
                                          <p:spTgt spid="29"/>
                                        </p:tgtEl>
                                      </p:cBhvr>
                                    </p:animEffect>
                                  </p:childTnLst>
                                </p:cTn>
                              </p:par>
                            </p:childTnLst>
                          </p:cTn>
                        </p:par>
                        <p:par>
                          <p:cTn id="190" fill="hold">
                            <p:stCondLst>
                              <p:cond delay="500"/>
                            </p:stCondLst>
                            <p:childTnLst>
                              <p:par>
                                <p:cTn id="191" presetID="1" presetClass="entr" presetSubtype="0" fill="hold" nodeType="afterEffect">
                                  <p:stCondLst>
                                    <p:cond delay="0"/>
                                  </p:stCondLst>
                                  <p:childTnLst>
                                    <p:set>
                                      <p:cBhvr>
                                        <p:cTn id="192" dur="1" fill="hold">
                                          <p:stCondLst>
                                            <p:cond delay="0"/>
                                          </p:stCondLst>
                                        </p:cTn>
                                        <p:tgtEl>
                                          <p:spTgt spid="31"/>
                                        </p:tgtEl>
                                        <p:attrNameLst>
                                          <p:attrName>style.visibility</p:attrName>
                                        </p:attrNameLst>
                                      </p:cBhvr>
                                      <p:to>
                                        <p:strVal val="visible"/>
                                      </p:to>
                                    </p:set>
                                  </p:childTnLst>
                                </p:cTn>
                              </p:par>
                            </p:childTnLst>
                          </p:cTn>
                        </p:par>
                        <p:par>
                          <p:cTn id="193" fill="hold">
                            <p:stCondLst>
                              <p:cond delay="500"/>
                            </p:stCondLst>
                            <p:childTnLst>
                              <p:par>
                                <p:cTn id="194" presetID="1" presetClass="entr" presetSubtype="0" fill="hold" grpId="0" nodeType="afterEffect">
                                  <p:stCondLst>
                                    <p:cond delay="0"/>
                                  </p:stCondLst>
                                  <p:childTnLst>
                                    <p:set>
                                      <p:cBhvr>
                                        <p:cTn id="195" dur="1" fill="hold">
                                          <p:stCondLst>
                                            <p:cond delay="0"/>
                                          </p:stCondLst>
                                        </p:cTn>
                                        <p:tgtEl>
                                          <p:spTgt spid="39"/>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nodeType="clickEffect">
                                  <p:stCondLst>
                                    <p:cond delay="0"/>
                                  </p:stCondLst>
                                  <p:childTnLst>
                                    <p:set>
                                      <p:cBhvr>
                                        <p:cTn id="199" dur="1" fill="hold">
                                          <p:stCondLst>
                                            <p:cond delay="0"/>
                                          </p:stCondLst>
                                        </p:cTn>
                                        <p:tgtEl>
                                          <p:spTgt spid="5">
                                            <p:txEl>
                                              <p:pRg st="12" end="12"/>
                                            </p:txEl>
                                          </p:spTgt>
                                        </p:tgtEl>
                                        <p:attrNameLst>
                                          <p:attrName>style.visibility</p:attrName>
                                        </p:attrNameLst>
                                      </p:cBhvr>
                                      <p:to>
                                        <p:strVal val="visible"/>
                                      </p:to>
                                    </p:set>
                                  </p:childTnLst>
                                </p:cTn>
                              </p:par>
                            </p:childTnLst>
                          </p:cTn>
                        </p:par>
                        <p:par>
                          <p:cTn id="200" fill="hold">
                            <p:stCondLst>
                              <p:cond delay="0"/>
                            </p:stCondLst>
                            <p:childTnLst>
                              <p:par>
                                <p:cTn id="201" presetID="1" presetClass="entr" presetSubtype="0" fill="hold" nodeType="afterEffect">
                                  <p:stCondLst>
                                    <p:cond delay="0"/>
                                  </p:stCondLst>
                                  <p:childTnLst>
                                    <p:set>
                                      <p:cBhvr>
                                        <p:cTn id="202" dur="1" fill="hold">
                                          <p:stCondLst>
                                            <p:cond delay="0"/>
                                          </p:stCondLst>
                                        </p:cTn>
                                        <p:tgtEl>
                                          <p:spTgt spid="33"/>
                                        </p:tgtEl>
                                        <p:attrNameLst>
                                          <p:attrName>style.visibility</p:attrName>
                                        </p:attrNameLst>
                                      </p:cBhvr>
                                      <p:to>
                                        <p:strVal val="visible"/>
                                      </p:to>
                                    </p:set>
                                  </p:childTnLst>
                                </p:cTn>
                              </p:par>
                            </p:childTnLst>
                          </p:cTn>
                        </p:par>
                        <p:par>
                          <p:cTn id="203" fill="hold">
                            <p:stCondLst>
                              <p:cond delay="0"/>
                            </p:stCondLst>
                            <p:childTnLst>
                              <p:par>
                                <p:cTn id="204" presetID="53" presetClass="entr" presetSubtype="16" fill="hold" grpId="0" nodeType="afterEffect">
                                  <p:stCondLst>
                                    <p:cond delay="0"/>
                                  </p:stCondLst>
                                  <p:childTnLst>
                                    <p:set>
                                      <p:cBhvr>
                                        <p:cTn id="205" dur="1" fill="hold">
                                          <p:stCondLst>
                                            <p:cond delay="0"/>
                                          </p:stCondLst>
                                        </p:cTn>
                                        <p:tgtEl>
                                          <p:spTgt spid="32"/>
                                        </p:tgtEl>
                                        <p:attrNameLst>
                                          <p:attrName>style.visibility</p:attrName>
                                        </p:attrNameLst>
                                      </p:cBhvr>
                                      <p:to>
                                        <p:strVal val="visible"/>
                                      </p:to>
                                    </p:set>
                                    <p:anim calcmode="lin" valueType="num">
                                      <p:cBhvr>
                                        <p:cTn id="206" dur="500" fill="hold"/>
                                        <p:tgtEl>
                                          <p:spTgt spid="32"/>
                                        </p:tgtEl>
                                        <p:attrNameLst>
                                          <p:attrName>ppt_w</p:attrName>
                                        </p:attrNameLst>
                                      </p:cBhvr>
                                      <p:tavLst>
                                        <p:tav tm="0">
                                          <p:val>
                                            <p:fltVal val="0"/>
                                          </p:val>
                                        </p:tav>
                                        <p:tav tm="100000">
                                          <p:val>
                                            <p:strVal val="#ppt_w"/>
                                          </p:val>
                                        </p:tav>
                                      </p:tavLst>
                                    </p:anim>
                                    <p:anim calcmode="lin" valueType="num">
                                      <p:cBhvr>
                                        <p:cTn id="207" dur="500" fill="hold"/>
                                        <p:tgtEl>
                                          <p:spTgt spid="32"/>
                                        </p:tgtEl>
                                        <p:attrNameLst>
                                          <p:attrName>ppt_h</p:attrName>
                                        </p:attrNameLst>
                                      </p:cBhvr>
                                      <p:tavLst>
                                        <p:tav tm="0">
                                          <p:val>
                                            <p:fltVal val="0"/>
                                          </p:val>
                                        </p:tav>
                                        <p:tav tm="100000">
                                          <p:val>
                                            <p:strVal val="#ppt_h"/>
                                          </p:val>
                                        </p:tav>
                                      </p:tavLst>
                                    </p:anim>
                                    <p:animEffect transition="in" filter="fade">
                                      <p:cBhvr>
                                        <p:cTn id="20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3" grpId="0" animBg="1"/>
      <p:bldP spid="14" grpId="0" animBg="1"/>
      <p:bldP spid="16" grpId="0" animBg="1"/>
      <p:bldP spid="18" grpId="0" animBg="1"/>
      <p:bldP spid="20" grpId="0" animBg="1"/>
      <p:bldP spid="23" grpId="0" animBg="1"/>
      <p:bldP spid="26" grpId="0" animBg="1"/>
      <p:bldP spid="29" grpId="0" animBg="1"/>
      <p:bldP spid="32" grpId="0" animBg="1"/>
      <p:bldP spid="34" grpId="0"/>
      <p:bldP spid="35" grpId="0"/>
      <p:bldP spid="36" grpId="0"/>
      <p:bldP spid="37" grpId="0"/>
      <p:bldP spid="38" grpId="0"/>
      <p:bldP spid="3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TCP Talk</a:t>
            </a:r>
          </a:p>
        </p:txBody>
      </p:sp>
      <p:pic>
        <p:nvPicPr>
          <p:cNvPr id="9" name="Screenshot 2022-04-12 at 09.09.02.png" descr="Screenshot 2022-04-12 at 09.09.02.png">
            <a:extLst>
              <a:ext uri="{FF2B5EF4-FFF2-40B4-BE49-F238E27FC236}">
                <a16:creationId xmlns:a16="http://schemas.microsoft.com/office/drawing/2014/main" id="{89809E84-A9D6-D10C-6BA6-C51D3A270B64}"/>
              </a:ext>
            </a:extLst>
          </p:cNvPr>
          <p:cNvPicPr>
            <a:picLocks noChangeAspect="1"/>
          </p:cNvPicPr>
          <p:nvPr/>
        </p:nvPicPr>
        <p:blipFill>
          <a:blip r:embed="rId3"/>
          <a:stretch>
            <a:fillRect/>
          </a:stretch>
        </p:blipFill>
        <p:spPr>
          <a:xfrm>
            <a:off x="180429" y="1495600"/>
            <a:ext cx="7781925" cy="5190297"/>
          </a:xfrm>
          <a:prstGeom prst="rect">
            <a:avLst/>
          </a:prstGeom>
          <a:ln w="12700">
            <a:miter lim="400000"/>
          </a:ln>
          <a:effectLst>
            <a:outerShdw blurRad="190500" dist="12700" dir="5400000" rotWithShape="0">
              <a:srgbClr val="000000">
                <a:alpha val="75000"/>
              </a:srgbClr>
            </a:outerShdw>
          </a:effectLst>
        </p:spPr>
      </p:pic>
      <p:pic>
        <p:nvPicPr>
          <p:cNvPr id="10" name="Screenshot 2022-04-12 at 09.12.24.png" descr="Screenshot 2022-04-12 at 09.12.24.png">
            <a:extLst>
              <a:ext uri="{FF2B5EF4-FFF2-40B4-BE49-F238E27FC236}">
                <a16:creationId xmlns:a16="http://schemas.microsoft.com/office/drawing/2014/main" id="{2F0B1B29-687A-2E3D-66B4-CC3FB562137E}"/>
              </a:ext>
            </a:extLst>
          </p:cNvPr>
          <p:cNvPicPr>
            <a:picLocks noChangeAspect="1"/>
          </p:cNvPicPr>
          <p:nvPr/>
        </p:nvPicPr>
        <p:blipFill>
          <a:blip r:embed="rId4"/>
          <a:stretch>
            <a:fillRect/>
          </a:stretch>
        </p:blipFill>
        <p:spPr>
          <a:xfrm>
            <a:off x="180429" y="932740"/>
            <a:ext cx="3629571" cy="493495"/>
          </a:xfrm>
          <a:prstGeom prst="rect">
            <a:avLst/>
          </a:prstGeom>
          <a:ln w="12700">
            <a:miter lim="400000"/>
          </a:ln>
          <a:effectLst>
            <a:outerShdw blurRad="190500" dist="12700" dir="5400000" rotWithShape="0">
              <a:srgbClr val="000000">
                <a:alpha val="75000"/>
              </a:srgbClr>
            </a:outerShdw>
          </a:effectLst>
        </p:spPr>
      </p:pic>
      <p:pic>
        <p:nvPicPr>
          <p:cNvPr id="11" name="Screenshot 2022-04-12 at 09.16.44.png" descr="Screenshot 2022-04-12 at 09.16.44.png">
            <a:extLst>
              <a:ext uri="{FF2B5EF4-FFF2-40B4-BE49-F238E27FC236}">
                <a16:creationId xmlns:a16="http://schemas.microsoft.com/office/drawing/2014/main" id="{5858471C-779A-3AF8-FF69-1C8A759C2A64}"/>
              </a:ext>
            </a:extLst>
          </p:cNvPr>
          <p:cNvPicPr>
            <a:picLocks noChangeAspect="1"/>
          </p:cNvPicPr>
          <p:nvPr/>
        </p:nvPicPr>
        <p:blipFill>
          <a:blip r:embed="rId5"/>
          <a:stretch>
            <a:fillRect/>
          </a:stretch>
        </p:blipFill>
        <p:spPr>
          <a:xfrm>
            <a:off x="6201517" y="2348475"/>
            <a:ext cx="5810054" cy="2745182"/>
          </a:xfrm>
          <a:prstGeom prst="rect">
            <a:avLst/>
          </a:prstGeom>
          <a:ln w="12700">
            <a:miter lim="400000"/>
          </a:ln>
          <a:effectLst>
            <a:outerShdw blurRad="190500" dist="12700" dir="5400000" rotWithShape="0">
              <a:srgbClr val="000000">
                <a:alpha val="75000"/>
              </a:srgbClr>
            </a:outerShdw>
          </a:effectLst>
        </p:spPr>
      </p:pic>
      <p:pic>
        <p:nvPicPr>
          <p:cNvPr id="14" name="Screenshot 2022-04-12 at 09.13.06.png" descr="Screenshot 2022-04-12 at 09.13.06.png">
            <a:extLst>
              <a:ext uri="{FF2B5EF4-FFF2-40B4-BE49-F238E27FC236}">
                <a16:creationId xmlns:a16="http://schemas.microsoft.com/office/drawing/2014/main" id="{739C734D-6BF8-6B60-FBBE-0DED465A4C8F}"/>
              </a:ext>
            </a:extLst>
          </p:cNvPr>
          <p:cNvPicPr>
            <a:picLocks noChangeAspect="1"/>
          </p:cNvPicPr>
          <p:nvPr/>
        </p:nvPicPr>
        <p:blipFill>
          <a:blip r:embed="rId6"/>
          <a:stretch>
            <a:fillRect/>
          </a:stretch>
        </p:blipFill>
        <p:spPr>
          <a:xfrm>
            <a:off x="8076376" y="1529004"/>
            <a:ext cx="3200946" cy="750106"/>
          </a:xfrm>
          <a:prstGeom prst="rect">
            <a:avLst/>
          </a:prstGeom>
          <a:ln w="12700">
            <a:miter lim="400000"/>
          </a:ln>
          <a:effectLst>
            <a:outerShdw blurRad="190500" dist="12700" dir="5400000" rotWithShape="0">
              <a:srgbClr val="000000">
                <a:alpha val="75000"/>
              </a:srgbClr>
            </a:outerShdw>
          </a:effectLst>
        </p:spPr>
      </p:pic>
      <p:pic>
        <p:nvPicPr>
          <p:cNvPr id="15" name="Screenshot 2022-04-12 at 09.11.40.png" descr="Screenshot 2022-04-12 at 09.11.40.png">
            <a:extLst>
              <a:ext uri="{FF2B5EF4-FFF2-40B4-BE49-F238E27FC236}">
                <a16:creationId xmlns:a16="http://schemas.microsoft.com/office/drawing/2014/main" id="{FB36CBF1-E281-0FCF-2EE7-9B2B6B09ACBF}"/>
              </a:ext>
            </a:extLst>
          </p:cNvPr>
          <p:cNvPicPr>
            <a:picLocks noChangeAspect="1"/>
          </p:cNvPicPr>
          <p:nvPr/>
        </p:nvPicPr>
        <p:blipFill>
          <a:blip r:embed="rId7"/>
          <a:stretch>
            <a:fillRect/>
          </a:stretch>
        </p:blipFill>
        <p:spPr>
          <a:xfrm>
            <a:off x="6201517" y="5161033"/>
            <a:ext cx="3138638" cy="1594229"/>
          </a:xfrm>
          <a:prstGeom prst="rect">
            <a:avLst/>
          </a:prstGeom>
          <a:ln w="12700">
            <a:miter lim="400000"/>
          </a:ln>
          <a:effectLst>
            <a:outerShdw blurRad="190500" dist="12700" dir="5400000" rotWithShape="0">
              <a:srgbClr val="000000">
                <a:alpha val="75000"/>
              </a:srgbClr>
            </a:outerShdw>
          </a:effectLst>
        </p:spPr>
      </p:pic>
      <p:pic>
        <p:nvPicPr>
          <p:cNvPr id="8" name="Picture 2" descr="Talking - Free people icons">
            <a:extLst>
              <a:ext uri="{FF2B5EF4-FFF2-40B4-BE49-F238E27FC236}">
                <a16:creationId xmlns:a16="http://schemas.microsoft.com/office/drawing/2014/main" id="{16C3F4E3-4037-EECB-793F-E71A18A329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3466" y="4444383"/>
            <a:ext cx="2310879" cy="23108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descr="Demo">
            <a:extLst>
              <a:ext uri="{FF2B5EF4-FFF2-40B4-BE49-F238E27FC236}">
                <a16:creationId xmlns:a16="http://schemas.microsoft.com/office/drawing/2014/main" id="{C5B49551-CBEF-7063-DC2D-E6C996A377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1544" y="4667481"/>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2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Funcțiile</a:t>
            </a:r>
            <a:r>
              <a:rPr lang="en-US" dirty="0"/>
              <a:t> </a:t>
            </a:r>
            <a:r>
              <a:rPr lang="en-US" dirty="0" err="1"/>
              <a:t>nivelului</a:t>
            </a:r>
            <a:r>
              <a:rPr lang="en-US" dirty="0"/>
              <a:t> transport (III)</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5" y="3158909"/>
            <a:ext cx="5282135" cy="2308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dirty="0" err="1"/>
              <a:t>Segmentarea</a:t>
            </a:r>
            <a:r>
              <a:rPr lang="en-US" sz="3000" b="1" dirty="0"/>
              <a:t> </a:t>
            </a:r>
            <a:r>
              <a:rPr lang="en-US" sz="3000" b="1" dirty="0" err="1"/>
              <a:t>datelor</a:t>
            </a:r>
            <a:r>
              <a:rPr lang="en-US" sz="3000" b="1" dirty="0"/>
              <a:t> </a:t>
            </a:r>
            <a:r>
              <a:rPr lang="en-US" sz="3000" b="1" dirty="0" err="1"/>
              <a:t>și</a:t>
            </a:r>
            <a:r>
              <a:rPr lang="en-US" sz="3000" b="1" dirty="0"/>
              <a:t> </a:t>
            </a:r>
            <a:r>
              <a:rPr lang="en-US" sz="3000" b="1" dirty="0" err="1"/>
              <a:t>reasamblarea</a:t>
            </a:r>
            <a:r>
              <a:rPr lang="en-US" sz="3000" b="1" dirty="0"/>
              <a:t> </a:t>
            </a:r>
            <a:r>
              <a:rPr lang="en-US" sz="3000" b="1" dirty="0" err="1"/>
              <a:t>segmentelor</a:t>
            </a:r>
            <a:endParaRPr lang="en-US" sz="3000" b="1" dirty="0"/>
          </a:p>
          <a:p>
            <a:pPr marL="50800" indent="0">
              <a:buNone/>
            </a:pPr>
            <a:r>
              <a:rPr lang="en-US" sz="2800" dirty="0" err="1"/>
              <a:t>Prin</a:t>
            </a:r>
            <a:r>
              <a:rPr lang="en-US" sz="2800" dirty="0"/>
              <a:t> </a:t>
            </a:r>
            <a:r>
              <a:rPr lang="en-US" sz="2800" dirty="0" err="1"/>
              <a:t>împărțirea</a:t>
            </a:r>
            <a:r>
              <a:rPr lang="en-US" sz="2800" dirty="0"/>
              <a:t> </a:t>
            </a:r>
            <a:r>
              <a:rPr lang="en-US" sz="2800" dirty="0" err="1"/>
              <a:t>datelor</a:t>
            </a:r>
            <a:r>
              <a:rPr lang="en-US" sz="2800" dirty="0"/>
              <a:t> </a:t>
            </a:r>
            <a:r>
              <a:rPr lang="en-US" sz="2800" dirty="0" err="1"/>
              <a:t>în</a:t>
            </a:r>
            <a:r>
              <a:rPr lang="en-US" sz="2800" dirty="0"/>
              <a:t> </a:t>
            </a:r>
            <a:r>
              <a:rPr lang="en-US" sz="2800" dirty="0" err="1"/>
              <a:t>segmente</a:t>
            </a:r>
            <a:r>
              <a:rPr lang="en-US" sz="2800" dirty="0"/>
              <a:t> care sunt </a:t>
            </a:r>
            <a:r>
              <a:rPr lang="en-US" sz="2800" dirty="0" err="1"/>
              <a:t>mai</a:t>
            </a:r>
            <a:r>
              <a:rPr lang="en-US" sz="2800" dirty="0"/>
              <a:t> </a:t>
            </a:r>
            <a:r>
              <a:rPr lang="en-US" sz="2800" dirty="0" err="1"/>
              <a:t>ușor</a:t>
            </a:r>
            <a:r>
              <a:rPr lang="en-US" sz="2800" dirty="0"/>
              <a:t> de </a:t>
            </a:r>
            <a:r>
              <a:rPr lang="en-US" sz="2800" dirty="0" err="1"/>
              <a:t>gestionat</a:t>
            </a:r>
            <a:r>
              <a:rPr lang="en-US" sz="2800" dirty="0"/>
              <a:t> </a:t>
            </a:r>
            <a:r>
              <a:rPr lang="en-US" sz="2800" dirty="0" err="1"/>
              <a:t>și</a:t>
            </a:r>
            <a:r>
              <a:rPr lang="en-US" sz="2800" dirty="0"/>
              <a:t> </a:t>
            </a:r>
            <a:r>
              <a:rPr lang="en-US" sz="2800" dirty="0" err="1"/>
              <a:t>transportat</a:t>
            </a:r>
            <a:r>
              <a:rPr lang="en-US" sz="2800" dirty="0"/>
              <a:t>.</a:t>
            </a:r>
          </a:p>
        </p:txBody>
      </p:sp>
      <p:pic>
        <p:nvPicPr>
          <p:cNvPr id="3" name="Picture 2">
            <a:extLst>
              <a:ext uri="{FF2B5EF4-FFF2-40B4-BE49-F238E27FC236}">
                <a16:creationId xmlns:a16="http://schemas.microsoft.com/office/drawing/2014/main" id="{F8AAAF29-131A-59DB-CA38-38425CDF0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570" y="2151568"/>
            <a:ext cx="6176165" cy="4323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193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TCP Talk (II)</a:t>
            </a:r>
          </a:p>
        </p:txBody>
      </p:sp>
      <p:pic>
        <p:nvPicPr>
          <p:cNvPr id="8" name="Picture 2" descr="Talking - Free people icons">
            <a:extLst>
              <a:ext uri="{FF2B5EF4-FFF2-40B4-BE49-F238E27FC236}">
                <a16:creationId xmlns:a16="http://schemas.microsoft.com/office/drawing/2014/main" id="{16C3F4E3-4037-EECB-793F-E71A18A32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5766" y="2210060"/>
            <a:ext cx="2310879" cy="23108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Screenshot 2022-04-12 at 09.00.39.png" descr="Screenshot 2022-04-12 at 09.00.39.png">
            <a:extLst>
              <a:ext uri="{FF2B5EF4-FFF2-40B4-BE49-F238E27FC236}">
                <a16:creationId xmlns:a16="http://schemas.microsoft.com/office/drawing/2014/main" id="{C80EBEBC-B2B5-828C-1546-3E0BB1D23956}"/>
              </a:ext>
            </a:extLst>
          </p:cNvPr>
          <p:cNvPicPr>
            <a:picLocks noChangeAspect="1"/>
          </p:cNvPicPr>
          <p:nvPr/>
        </p:nvPicPr>
        <p:blipFill>
          <a:blip r:embed="rId4"/>
          <a:stretch>
            <a:fillRect/>
          </a:stretch>
        </p:blipFill>
        <p:spPr>
          <a:xfrm>
            <a:off x="1204844" y="4261943"/>
            <a:ext cx="8265727" cy="2066432"/>
          </a:xfrm>
          <a:prstGeom prst="rect">
            <a:avLst/>
          </a:prstGeom>
          <a:ln w="12700">
            <a:miter lim="400000"/>
          </a:ln>
          <a:effectLst>
            <a:outerShdw blurRad="190500" dist="12700" dir="5400000" rotWithShape="0">
              <a:srgbClr val="000000">
                <a:alpha val="75000"/>
              </a:srgbClr>
            </a:outerShdw>
          </a:effectLst>
        </p:spPr>
      </p:pic>
      <p:pic>
        <p:nvPicPr>
          <p:cNvPr id="13" name="Screenshot 2022-04-12 at 09.05.48.png" descr="Screenshot 2022-04-12 at 09.05.48.png">
            <a:extLst>
              <a:ext uri="{FF2B5EF4-FFF2-40B4-BE49-F238E27FC236}">
                <a16:creationId xmlns:a16="http://schemas.microsoft.com/office/drawing/2014/main" id="{BEB7284D-E197-5AAD-2EA2-DB23DA7C73C0}"/>
              </a:ext>
            </a:extLst>
          </p:cNvPr>
          <p:cNvPicPr>
            <a:picLocks noChangeAspect="1"/>
          </p:cNvPicPr>
          <p:nvPr/>
        </p:nvPicPr>
        <p:blipFill>
          <a:blip r:embed="rId5"/>
          <a:stretch>
            <a:fillRect/>
          </a:stretch>
        </p:blipFill>
        <p:spPr>
          <a:xfrm>
            <a:off x="1204844" y="2075304"/>
            <a:ext cx="7466183" cy="2052992"/>
          </a:xfrm>
          <a:prstGeom prst="rect">
            <a:avLst/>
          </a:prstGeom>
          <a:ln w="12700">
            <a:miter lim="400000"/>
          </a:ln>
          <a:effectLst>
            <a:outerShdw blurRad="190500" dist="12700" dir="5400000" rotWithShape="0">
              <a:srgbClr val="000000">
                <a:alpha val="75000"/>
              </a:srgbClr>
            </a:outerShdw>
          </a:effectLst>
        </p:spPr>
      </p:pic>
      <p:pic>
        <p:nvPicPr>
          <p:cNvPr id="3" name="Picture 2" descr="Demo">
            <a:extLst>
              <a:ext uri="{FF2B5EF4-FFF2-40B4-BE49-F238E27FC236}">
                <a16:creationId xmlns:a16="http://schemas.microsoft.com/office/drawing/2014/main" id="{4B48B987-C620-35E6-F6BD-53EECAF7BF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7777" y="4703695"/>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34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TCP Talk (III)</a:t>
            </a:r>
          </a:p>
        </p:txBody>
      </p:sp>
      <p:pic>
        <p:nvPicPr>
          <p:cNvPr id="3" name="Screenshot 2022-04-12 at 09.15.54.png" descr="Screenshot 2022-04-12 at 09.15.54.png">
            <a:extLst>
              <a:ext uri="{FF2B5EF4-FFF2-40B4-BE49-F238E27FC236}">
                <a16:creationId xmlns:a16="http://schemas.microsoft.com/office/drawing/2014/main" id="{B214E069-B763-1777-4A8A-5E1351BDDFC8}"/>
              </a:ext>
            </a:extLst>
          </p:cNvPr>
          <p:cNvPicPr>
            <a:picLocks noChangeAspect="1"/>
          </p:cNvPicPr>
          <p:nvPr/>
        </p:nvPicPr>
        <p:blipFill>
          <a:blip r:embed="rId3"/>
          <a:stretch>
            <a:fillRect/>
          </a:stretch>
        </p:blipFill>
        <p:spPr>
          <a:xfrm>
            <a:off x="6658018" y="1847850"/>
            <a:ext cx="5425042" cy="4884956"/>
          </a:xfrm>
          <a:prstGeom prst="rect">
            <a:avLst/>
          </a:prstGeom>
          <a:ln w="12700">
            <a:miter lim="400000"/>
          </a:ln>
          <a:effectLst>
            <a:outerShdw blurRad="190500" dist="12700" dir="5400000" rotWithShape="0">
              <a:srgbClr val="000000">
                <a:alpha val="75000"/>
              </a:srgbClr>
            </a:outerShdw>
          </a:effectLst>
        </p:spPr>
      </p:pic>
      <p:pic>
        <p:nvPicPr>
          <p:cNvPr id="4" name="Screenshot 2022-04-12 at 09.23.38.png" descr="Screenshot 2022-04-12 at 09.23.38.png">
            <a:extLst>
              <a:ext uri="{FF2B5EF4-FFF2-40B4-BE49-F238E27FC236}">
                <a16:creationId xmlns:a16="http://schemas.microsoft.com/office/drawing/2014/main" id="{F2E23A65-3A2A-B9A8-BE88-597EBDA01AF9}"/>
              </a:ext>
            </a:extLst>
          </p:cNvPr>
          <p:cNvPicPr>
            <a:picLocks noChangeAspect="1"/>
          </p:cNvPicPr>
          <p:nvPr/>
        </p:nvPicPr>
        <p:blipFill>
          <a:blip r:embed="rId4"/>
          <a:stretch>
            <a:fillRect/>
          </a:stretch>
        </p:blipFill>
        <p:spPr>
          <a:xfrm>
            <a:off x="108940" y="713678"/>
            <a:ext cx="6510935" cy="6019128"/>
          </a:xfrm>
          <a:prstGeom prst="rect">
            <a:avLst/>
          </a:prstGeom>
          <a:ln w="12700">
            <a:miter lim="400000"/>
          </a:ln>
          <a:effectLst>
            <a:outerShdw blurRad="190500" dist="12700" dir="5400000" rotWithShape="0">
              <a:srgbClr val="000000">
                <a:alpha val="75000"/>
              </a:srgbClr>
            </a:outerShdw>
          </a:effectLst>
        </p:spPr>
      </p:pic>
      <p:pic>
        <p:nvPicPr>
          <p:cNvPr id="8" name="Picture 2" descr="Talking - Free people icons">
            <a:extLst>
              <a:ext uri="{FF2B5EF4-FFF2-40B4-BE49-F238E27FC236}">
                <a16:creationId xmlns:a16="http://schemas.microsoft.com/office/drawing/2014/main" id="{16C3F4E3-4037-EECB-793F-E71A18A329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77566" y="1024535"/>
            <a:ext cx="2095969" cy="209596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Demo">
            <a:extLst>
              <a:ext uri="{FF2B5EF4-FFF2-40B4-BE49-F238E27FC236}">
                <a16:creationId xmlns:a16="http://schemas.microsoft.com/office/drawing/2014/main" id="{E27F42D8-8CEB-9876-0884-F547CBA16C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1603" y="5099037"/>
            <a:ext cx="1862431" cy="175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9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TCP Tunnel</a:t>
            </a:r>
          </a:p>
        </p:txBody>
      </p:sp>
      <p:pic>
        <p:nvPicPr>
          <p:cNvPr id="15" name="Picture 14">
            <a:extLst>
              <a:ext uri="{FF2B5EF4-FFF2-40B4-BE49-F238E27FC236}">
                <a16:creationId xmlns:a16="http://schemas.microsoft.com/office/drawing/2014/main" id="{3F868722-ED4D-AE08-8B97-526562184F20}"/>
              </a:ext>
            </a:extLst>
          </p:cNvPr>
          <p:cNvPicPr>
            <a:picLocks noChangeAspect="1"/>
          </p:cNvPicPr>
          <p:nvPr/>
        </p:nvPicPr>
        <p:blipFill>
          <a:blip r:embed="rId3"/>
          <a:stretch>
            <a:fillRect/>
          </a:stretch>
        </p:blipFill>
        <p:spPr>
          <a:xfrm>
            <a:off x="133037" y="949671"/>
            <a:ext cx="6915464" cy="5779872"/>
          </a:xfrm>
          <a:prstGeom prst="rect">
            <a:avLst/>
          </a:prstGeom>
          <a:ln w="12700">
            <a:miter lim="400000"/>
          </a:ln>
          <a:effectLst>
            <a:outerShdw blurRad="190500" dist="12700" dir="5400000" rotWithShape="0">
              <a:srgbClr val="000000">
                <a:alpha val="75000"/>
              </a:srgbClr>
            </a:outerShdw>
          </a:effectLst>
        </p:spPr>
      </p:pic>
      <p:pic>
        <p:nvPicPr>
          <p:cNvPr id="6" name="Picture 5" descr="A cartoon of a tunnel&#10;&#10;Description automatically generated with low confidence">
            <a:extLst>
              <a:ext uri="{FF2B5EF4-FFF2-40B4-BE49-F238E27FC236}">
                <a16:creationId xmlns:a16="http://schemas.microsoft.com/office/drawing/2014/main" id="{140C6FC8-2E4F-0DC2-BCBE-A1C4BAD6F6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3375" y="4395918"/>
            <a:ext cx="2990030" cy="2333625"/>
          </a:xfrm>
          <a:prstGeom prst="rect">
            <a:avLst/>
          </a:prstGeom>
        </p:spPr>
      </p:pic>
      <p:pic>
        <p:nvPicPr>
          <p:cNvPr id="17" name="Picture 16">
            <a:extLst>
              <a:ext uri="{FF2B5EF4-FFF2-40B4-BE49-F238E27FC236}">
                <a16:creationId xmlns:a16="http://schemas.microsoft.com/office/drawing/2014/main" id="{2BDA4022-88DD-8081-3B6C-B368DA02BF27}"/>
              </a:ext>
            </a:extLst>
          </p:cNvPr>
          <p:cNvPicPr>
            <a:picLocks noChangeAspect="1"/>
          </p:cNvPicPr>
          <p:nvPr/>
        </p:nvPicPr>
        <p:blipFill>
          <a:blip r:embed="rId5"/>
          <a:stretch>
            <a:fillRect/>
          </a:stretch>
        </p:blipFill>
        <p:spPr>
          <a:xfrm>
            <a:off x="7133405" y="1990725"/>
            <a:ext cx="4861198" cy="4738818"/>
          </a:xfrm>
          <a:prstGeom prst="rect">
            <a:avLst/>
          </a:prstGeom>
          <a:ln w="12700">
            <a:miter lim="400000"/>
          </a:ln>
          <a:effectLst>
            <a:outerShdw blurRad="190500" dist="12700" dir="5400000" rotWithShape="0">
              <a:srgbClr val="000000">
                <a:alpha val="75000"/>
              </a:srgbClr>
            </a:outerShdw>
          </a:effectLst>
        </p:spPr>
      </p:pic>
      <p:sp>
        <p:nvSpPr>
          <p:cNvPr id="18" name="Arrow: Right 17">
            <a:extLst>
              <a:ext uri="{FF2B5EF4-FFF2-40B4-BE49-F238E27FC236}">
                <a16:creationId xmlns:a16="http://schemas.microsoft.com/office/drawing/2014/main" id="{111D5C4C-1F2A-86CB-A663-A8933D6D2883}"/>
              </a:ext>
            </a:extLst>
          </p:cNvPr>
          <p:cNvSpPr/>
          <p:nvPr/>
        </p:nvSpPr>
        <p:spPr>
          <a:xfrm>
            <a:off x="1866899" y="2700337"/>
            <a:ext cx="5266505" cy="314325"/>
          </a:xfrm>
          <a:prstGeom prst="rightArrow">
            <a:avLst/>
          </a:prstGeom>
          <a:effectLst>
            <a:outerShdw blurRad="50800" dist="38100" dir="5400000" algn="t"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 name="Picture 2" descr="Demo">
            <a:extLst>
              <a:ext uri="{FF2B5EF4-FFF2-40B4-BE49-F238E27FC236}">
                <a16:creationId xmlns:a16="http://schemas.microsoft.com/office/drawing/2014/main" id="{BAA94993-EF2E-E14E-6C5B-A97CC9D645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2311" y="3539905"/>
            <a:ext cx="2017196" cy="190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08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TCP Tunnel (II)</a:t>
            </a:r>
          </a:p>
        </p:txBody>
      </p:sp>
      <p:pic>
        <p:nvPicPr>
          <p:cNvPr id="6" name="Picture 5" descr="A cartoon of a tunnel&#10;&#10;Description automatically generated with low confidence">
            <a:extLst>
              <a:ext uri="{FF2B5EF4-FFF2-40B4-BE49-F238E27FC236}">
                <a16:creationId xmlns:a16="http://schemas.microsoft.com/office/drawing/2014/main" id="{140C6FC8-2E4F-0DC2-BCBE-A1C4BAD6F6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4348293"/>
            <a:ext cx="2990030" cy="2333625"/>
          </a:xfrm>
          <a:prstGeom prst="rect">
            <a:avLst/>
          </a:prstGeom>
        </p:spPr>
      </p:pic>
      <p:pic>
        <p:nvPicPr>
          <p:cNvPr id="9" name="Picture 8">
            <a:extLst>
              <a:ext uri="{FF2B5EF4-FFF2-40B4-BE49-F238E27FC236}">
                <a16:creationId xmlns:a16="http://schemas.microsoft.com/office/drawing/2014/main" id="{C609FC37-594C-B005-0C27-890E5B2239FE}"/>
              </a:ext>
            </a:extLst>
          </p:cNvPr>
          <p:cNvPicPr>
            <a:picLocks noChangeAspect="1"/>
          </p:cNvPicPr>
          <p:nvPr/>
        </p:nvPicPr>
        <p:blipFill>
          <a:blip r:embed="rId4"/>
          <a:stretch>
            <a:fillRect/>
          </a:stretch>
        </p:blipFill>
        <p:spPr>
          <a:xfrm>
            <a:off x="483623" y="1603056"/>
            <a:ext cx="5700254" cy="3033023"/>
          </a:xfrm>
          <a:prstGeom prst="rect">
            <a:avLst/>
          </a:prstGeom>
          <a:ln w="12700">
            <a:miter lim="400000"/>
          </a:ln>
          <a:effectLst>
            <a:outerShdw blurRad="190500" dist="12700" dir="5400000" rotWithShape="0">
              <a:srgbClr val="000000">
                <a:alpha val="75000"/>
              </a:srgbClr>
            </a:outerShdw>
          </a:effectLst>
        </p:spPr>
      </p:pic>
      <p:pic>
        <p:nvPicPr>
          <p:cNvPr id="7" name="Picture 6">
            <a:extLst>
              <a:ext uri="{FF2B5EF4-FFF2-40B4-BE49-F238E27FC236}">
                <a16:creationId xmlns:a16="http://schemas.microsoft.com/office/drawing/2014/main" id="{90EC8506-671A-6A54-F5C6-F822BDFAAC5A}"/>
              </a:ext>
            </a:extLst>
          </p:cNvPr>
          <p:cNvPicPr>
            <a:picLocks noChangeAspect="1"/>
          </p:cNvPicPr>
          <p:nvPr/>
        </p:nvPicPr>
        <p:blipFill>
          <a:blip r:embed="rId5"/>
          <a:stretch>
            <a:fillRect/>
          </a:stretch>
        </p:blipFill>
        <p:spPr>
          <a:xfrm>
            <a:off x="2925571" y="3384913"/>
            <a:ext cx="5875529" cy="3025402"/>
          </a:xfrm>
          <a:prstGeom prst="rect">
            <a:avLst/>
          </a:prstGeom>
          <a:ln w="12700">
            <a:miter lim="400000"/>
          </a:ln>
          <a:effectLst>
            <a:outerShdw blurRad="190500" dist="12700" dir="5400000" rotWithShape="0">
              <a:srgbClr val="000000">
                <a:alpha val="75000"/>
              </a:srgbClr>
            </a:outerShdw>
          </a:effectLst>
        </p:spPr>
      </p:pic>
      <p:pic>
        <p:nvPicPr>
          <p:cNvPr id="11" name="Picture 10">
            <a:extLst>
              <a:ext uri="{FF2B5EF4-FFF2-40B4-BE49-F238E27FC236}">
                <a16:creationId xmlns:a16="http://schemas.microsoft.com/office/drawing/2014/main" id="{01FDE843-7250-AD60-49D0-7DFB18D22146}"/>
              </a:ext>
            </a:extLst>
          </p:cNvPr>
          <p:cNvPicPr>
            <a:picLocks noChangeAspect="1"/>
          </p:cNvPicPr>
          <p:nvPr/>
        </p:nvPicPr>
        <p:blipFill>
          <a:blip r:embed="rId6"/>
          <a:stretch>
            <a:fillRect/>
          </a:stretch>
        </p:blipFill>
        <p:spPr>
          <a:xfrm>
            <a:off x="6290064" y="2849863"/>
            <a:ext cx="1889924" cy="396274"/>
          </a:xfrm>
          <a:prstGeom prst="rect">
            <a:avLst/>
          </a:prstGeom>
          <a:ln w="12700">
            <a:miter lim="400000"/>
          </a:ln>
          <a:effectLst>
            <a:outerShdw blurRad="190500" dist="12700" dir="5400000" rotWithShape="0">
              <a:srgbClr val="000000">
                <a:alpha val="75000"/>
              </a:srgbClr>
            </a:outerShdw>
          </a:effectLst>
        </p:spPr>
      </p:pic>
      <p:pic>
        <p:nvPicPr>
          <p:cNvPr id="3" name="Picture 2" descr="Demo">
            <a:extLst>
              <a:ext uri="{FF2B5EF4-FFF2-40B4-BE49-F238E27FC236}">
                <a16:creationId xmlns:a16="http://schemas.microsoft.com/office/drawing/2014/main" id="{B82307CB-4134-2C2F-A824-0EEE14CD69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0100" y="2068452"/>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Servere</a:t>
            </a:r>
            <a:r>
              <a:rPr lang="en-US" dirty="0"/>
              <a:t> UDP</a:t>
            </a:r>
            <a:endParaRPr lang="en-US" i="1"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857080"/>
            <a:ext cx="12192000" cy="49849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800" dirty="0" err="1"/>
              <a:t>Aplicațiilor</a:t>
            </a:r>
            <a:r>
              <a:rPr lang="en-US" sz="2800" dirty="0"/>
              <a:t> server </a:t>
            </a:r>
            <a:r>
              <a:rPr lang="en-US" sz="2800" dirty="0" err="1"/>
              <a:t>bazate</a:t>
            </a:r>
            <a:r>
              <a:rPr lang="en-US" sz="2800" dirty="0"/>
              <a:t> pe UDP li se </a:t>
            </a:r>
            <a:r>
              <a:rPr lang="en-US" sz="2800" dirty="0" err="1"/>
              <a:t>atribuie</a:t>
            </a:r>
            <a:r>
              <a:rPr lang="en-US" sz="2800" dirty="0"/>
              <a:t>, de </a:t>
            </a:r>
            <a:r>
              <a:rPr lang="en-US" sz="2800" dirty="0" err="1"/>
              <a:t>asemenea</a:t>
            </a:r>
            <a:r>
              <a:rPr lang="en-US" sz="2800" dirty="0"/>
              <a:t>, </a:t>
            </a:r>
            <a:r>
              <a:rPr lang="en-US" sz="2800" dirty="0" err="1"/>
              <a:t>numere</a:t>
            </a:r>
            <a:r>
              <a:rPr lang="en-US" sz="2800" dirty="0"/>
              <a:t> de port </a:t>
            </a:r>
            <a:r>
              <a:rPr lang="en-US" sz="2800" dirty="0" err="1"/>
              <a:t>cunoscute</a:t>
            </a:r>
            <a:r>
              <a:rPr lang="en-US" sz="2800" dirty="0"/>
              <a:t> </a:t>
            </a:r>
            <a:r>
              <a:rPr lang="en-US" sz="2800" dirty="0" err="1"/>
              <a:t>sau</a:t>
            </a:r>
            <a:r>
              <a:rPr lang="en-US" sz="2800" dirty="0"/>
              <a:t> </a:t>
            </a:r>
            <a:r>
              <a:rPr lang="en-US" sz="2800" dirty="0" err="1"/>
              <a:t>înregistrate</a:t>
            </a:r>
            <a:r>
              <a:rPr lang="en-US" sz="2800" dirty="0"/>
              <a:t>;</a:t>
            </a:r>
          </a:p>
          <a:p>
            <a:pPr marL="285750" indent="-285750"/>
            <a:r>
              <a:rPr lang="en-US" sz="2800" dirty="0" err="1"/>
              <a:t>Aplicațiile</a:t>
            </a:r>
            <a:r>
              <a:rPr lang="en-US" sz="2800" dirty="0"/>
              <a:t> </a:t>
            </a:r>
            <a:r>
              <a:rPr lang="en-US" sz="2800" dirty="0" err="1"/>
              <a:t>și</a:t>
            </a:r>
            <a:r>
              <a:rPr lang="en-US" sz="2800" dirty="0"/>
              <a:t> </a:t>
            </a:r>
            <a:r>
              <a:rPr lang="en-US" sz="2800" dirty="0" err="1"/>
              <a:t>serviciile</a:t>
            </a:r>
            <a:r>
              <a:rPr lang="en-US" sz="2800" dirty="0"/>
              <a:t> UDP care </a:t>
            </a:r>
            <a:r>
              <a:rPr lang="en-US" sz="2800" dirty="0" err="1"/>
              <a:t>rulează</a:t>
            </a:r>
            <a:r>
              <a:rPr lang="en-US" sz="2800" dirty="0"/>
              <a:t> pe un server </a:t>
            </a:r>
            <a:r>
              <a:rPr lang="en-US" sz="2800" dirty="0" err="1"/>
              <a:t>acceptă</a:t>
            </a:r>
            <a:r>
              <a:rPr lang="en-US" sz="2800" dirty="0"/>
              <a:t> </a:t>
            </a:r>
            <a:r>
              <a:rPr lang="en-US" sz="2800" dirty="0" err="1"/>
              <a:t>solicitările</a:t>
            </a:r>
            <a:r>
              <a:rPr lang="en-US" sz="2800" dirty="0"/>
              <a:t> </a:t>
            </a:r>
            <a:r>
              <a:rPr lang="en-US" sz="2800" dirty="0" err="1"/>
              <a:t>clientului</a:t>
            </a:r>
            <a:r>
              <a:rPr lang="en-US" sz="2800" dirty="0"/>
              <a:t> UDP;</a:t>
            </a:r>
          </a:p>
          <a:p>
            <a:pPr marL="285750" indent="-285750"/>
            <a:r>
              <a:rPr lang="en-US" sz="2800" dirty="0" err="1"/>
              <a:t>Solicitările</a:t>
            </a:r>
            <a:r>
              <a:rPr lang="en-US" sz="2800" dirty="0"/>
              <a:t> </a:t>
            </a:r>
            <a:r>
              <a:rPr lang="en-US" sz="2800" dirty="0" err="1"/>
              <a:t>primite</a:t>
            </a:r>
            <a:r>
              <a:rPr lang="en-US" sz="2800" dirty="0"/>
              <a:t> pe un </a:t>
            </a:r>
            <a:r>
              <a:rPr lang="en-US" sz="2800" dirty="0" err="1"/>
              <a:t>anumit</a:t>
            </a:r>
            <a:r>
              <a:rPr lang="en-US" sz="2800" dirty="0"/>
              <a:t> port</a:t>
            </a:r>
            <a:br>
              <a:rPr lang="en-US" sz="2800" dirty="0"/>
            </a:br>
            <a:r>
              <a:rPr lang="en-US" sz="2800" dirty="0"/>
              <a:t>sunt </a:t>
            </a:r>
            <a:r>
              <a:rPr lang="en-US" sz="2800" dirty="0" err="1"/>
              <a:t>redirecționate</a:t>
            </a:r>
            <a:r>
              <a:rPr lang="en-US" sz="2800" dirty="0"/>
              <a:t> </a:t>
            </a:r>
            <a:r>
              <a:rPr lang="en-US" sz="2800" dirty="0" err="1"/>
              <a:t>către</a:t>
            </a:r>
            <a:r>
              <a:rPr lang="en-US" sz="2800" dirty="0"/>
              <a:t> </a:t>
            </a:r>
            <a:r>
              <a:rPr lang="en-US" sz="2800" dirty="0" err="1"/>
              <a:t>aplicația</a:t>
            </a:r>
            <a:br>
              <a:rPr lang="en-US" sz="2800" dirty="0"/>
            </a:br>
            <a:r>
              <a:rPr lang="en-US" sz="2800" dirty="0" err="1"/>
              <a:t>adecvată</a:t>
            </a:r>
            <a:r>
              <a:rPr lang="en-US" sz="2800" dirty="0"/>
              <a:t> pe </a:t>
            </a:r>
            <a:r>
              <a:rPr lang="en-US" sz="2800" dirty="0" err="1"/>
              <a:t>baza</a:t>
            </a:r>
            <a:r>
              <a:rPr lang="en-US" sz="2800" dirty="0"/>
              <a:t> </a:t>
            </a:r>
            <a:r>
              <a:rPr lang="en-US" sz="2800" dirty="0" err="1"/>
              <a:t>numerelor</a:t>
            </a:r>
            <a:r>
              <a:rPr lang="en-US" sz="2800" dirty="0"/>
              <a:t> de port.</a:t>
            </a:r>
          </a:p>
        </p:txBody>
      </p:sp>
      <p:pic>
        <p:nvPicPr>
          <p:cNvPr id="3" name="Picture 2">
            <a:extLst>
              <a:ext uri="{FF2B5EF4-FFF2-40B4-BE49-F238E27FC236}">
                <a16:creationId xmlns:a16="http://schemas.microsoft.com/office/drawing/2014/main" id="{BAB168B1-4065-257E-A78F-C9827D1E5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014" y="3542189"/>
            <a:ext cx="5692718" cy="3198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399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Servere</a:t>
            </a:r>
            <a:r>
              <a:rPr lang="en-US" dirty="0"/>
              <a:t> UDP (II)</a:t>
            </a:r>
            <a:endParaRPr lang="en-US" i="1"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0" y="1857080"/>
            <a:ext cx="12192000" cy="49849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600" dirty="0" err="1"/>
              <a:t>Comunicarea</a:t>
            </a:r>
            <a:r>
              <a:rPr lang="en-US" sz="2600" dirty="0"/>
              <a:t> UDP client-server </a:t>
            </a:r>
            <a:r>
              <a:rPr lang="en-US" sz="2600" dirty="0" err="1"/>
              <a:t>este</a:t>
            </a:r>
            <a:r>
              <a:rPr lang="en-US" sz="2600" dirty="0"/>
              <a:t> </a:t>
            </a:r>
            <a:r>
              <a:rPr lang="en-US" sz="2600" dirty="0" err="1"/>
              <a:t>inițiată</a:t>
            </a:r>
            <a:r>
              <a:rPr lang="en-US" sz="2600" dirty="0"/>
              <a:t> de o </a:t>
            </a:r>
            <a:r>
              <a:rPr lang="en-US" sz="2600" dirty="0" err="1"/>
              <a:t>aplicație</a:t>
            </a:r>
            <a:r>
              <a:rPr lang="en-US" sz="2600" dirty="0"/>
              <a:t> client;</a:t>
            </a:r>
          </a:p>
          <a:p>
            <a:pPr marL="285750" indent="-285750"/>
            <a:r>
              <a:rPr lang="en-US" sz="2600" dirty="0" err="1"/>
              <a:t>Procesul</a:t>
            </a:r>
            <a:r>
              <a:rPr lang="en-US" sz="2600" dirty="0"/>
              <a:t> client UDP </a:t>
            </a:r>
            <a:r>
              <a:rPr lang="en-US" sz="2600" dirty="0" err="1"/>
              <a:t>selectează</a:t>
            </a:r>
            <a:r>
              <a:rPr lang="en-US" sz="2600" dirty="0"/>
              <a:t> </a:t>
            </a:r>
            <a:r>
              <a:rPr lang="en-US" sz="2600" dirty="0" err="1"/>
              <a:t>în</a:t>
            </a:r>
            <a:r>
              <a:rPr lang="en-US" sz="2600" dirty="0"/>
              <a:t> mod </a:t>
            </a:r>
            <a:r>
              <a:rPr lang="en-US" sz="2600" dirty="0" err="1"/>
              <a:t>dinamic</a:t>
            </a:r>
            <a:r>
              <a:rPr lang="en-US" sz="2600" dirty="0"/>
              <a:t> un </a:t>
            </a:r>
            <a:r>
              <a:rPr lang="en-US" sz="2600" dirty="0" err="1"/>
              <a:t>număr</a:t>
            </a:r>
            <a:r>
              <a:rPr lang="en-US" sz="2600" dirty="0"/>
              <a:t> de port </a:t>
            </a:r>
            <a:r>
              <a:rPr lang="en-US" sz="2600" dirty="0" err="1"/>
              <a:t>și</a:t>
            </a:r>
            <a:r>
              <a:rPr lang="en-US" sz="2600" dirty="0"/>
              <a:t> </a:t>
            </a:r>
            <a:r>
              <a:rPr lang="en-US" sz="2600" dirty="0" err="1"/>
              <a:t>îl</a:t>
            </a:r>
            <a:r>
              <a:rPr lang="en-US" sz="2600" dirty="0"/>
              <a:t> </a:t>
            </a:r>
            <a:r>
              <a:rPr lang="en-US" sz="2600" dirty="0" err="1"/>
              <a:t>folosește</a:t>
            </a:r>
            <a:r>
              <a:rPr lang="en-US" sz="2600" dirty="0"/>
              <a:t> ca port </a:t>
            </a:r>
            <a:r>
              <a:rPr lang="en-US" sz="2600" dirty="0" err="1"/>
              <a:t>sursă</a:t>
            </a:r>
            <a:r>
              <a:rPr lang="en-US" sz="2600" dirty="0"/>
              <a:t>;</a:t>
            </a:r>
          </a:p>
          <a:p>
            <a:pPr marL="285750" indent="-285750"/>
            <a:r>
              <a:rPr lang="en-US" sz="2600" dirty="0" err="1"/>
              <a:t>Portul</a:t>
            </a:r>
            <a:r>
              <a:rPr lang="en-US" sz="2600" dirty="0"/>
              <a:t> de </a:t>
            </a:r>
            <a:r>
              <a:rPr lang="en-US" sz="2600" dirty="0" err="1"/>
              <a:t>destinație</a:t>
            </a:r>
            <a:r>
              <a:rPr lang="en-US" sz="2600" dirty="0"/>
              <a:t> </a:t>
            </a:r>
            <a:r>
              <a:rPr lang="en-US" sz="2600" dirty="0" err="1"/>
              <a:t>este</a:t>
            </a:r>
            <a:r>
              <a:rPr lang="en-US" sz="2600" dirty="0"/>
              <a:t> de </a:t>
            </a:r>
            <a:r>
              <a:rPr lang="en-US" sz="2600" dirty="0" err="1"/>
              <a:t>obicei</a:t>
            </a:r>
            <a:r>
              <a:rPr lang="en-US" sz="2600" dirty="0"/>
              <a:t> </a:t>
            </a:r>
            <a:r>
              <a:rPr lang="en-US" sz="2600" dirty="0" err="1"/>
              <a:t>numărul</a:t>
            </a:r>
            <a:r>
              <a:rPr lang="en-US" sz="2600" dirty="0"/>
              <a:t> de port </a:t>
            </a:r>
            <a:r>
              <a:rPr lang="en-US" sz="2600" dirty="0" err="1"/>
              <a:t>cunoscut</a:t>
            </a:r>
            <a:r>
              <a:rPr lang="en-US" sz="2600" dirty="0"/>
              <a:t> </a:t>
            </a:r>
            <a:r>
              <a:rPr lang="en-US" sz="2600" dirty="0" err="1"/>
              <a:t>sau</a:t>
            </a:r>
            <a:r>
              <a:rPr lang="en-US" sz="2600" dirty="0"/>
              <a:t> </a:t>
            </a:r>
            <a:r>
              <a:rPr lang="en-US" sz="2600" dirty="0" err="1"/>
              <a:t>înregistrat</a:t>
            </a:r>
            <a:r>
              <a:rPr lang="en-US" sz="2600" dirty="0"/>
              <a:t>, </a:t>
            </a:r>
            <a:r>
              <a:rPr lang="en-US" sz="2600" dirty="0" err="1"/>
              <a:t>atribuit</a:t>
            </a:r>
            <a:r>
              <a:rPr lang="en-US" sz="2600" dirty="0"/>
              <a:t> </a:t>
            </a:r>
            <a:r>
              <a:rPr lang="en-US" sz="2600" dirty="0" err="1"/>
              <a:t>procesului</a:t>
            </a:r>
            <a:r>
              <a:rPr lang="en-US" sz="2600" dirty="0"/>
              <a:t> </a:t>
            </a:r>
            <a:r>
              <a:rPr lang="en-US" sz="2600" dirty="0" err="1"/>
              <a:t>serverului</a:t>
            </a:r>
            <a:r>
              <a:rPr lang="en-US" sz="2600" dirty="0"/>
              <a:t>;</a:t>
            </a:r>
          </a:p>
          <a:p>
            <a:pPr marL="285750" indent="-285750"/>
            <a:r>
              <a:rPr lang="en-US" sz="2600" dirty="0" err="1"/>
              <a:t>Aceeași</a:t>
            </a:r>
            <a:r>
              <a:rPr lang="en-US" sz="2600" dirty="0"/>
              <a:t> </a:t>
            </a:r>
            <a:r>
              <a:rPr lang="en-US" sz="2600" dirty="0" err="1"/>
              <a:t>pereche</a:t>
            </a:r>
            <a:r>
              <a:rPr lang="en-US" sz="2600" dirty="0"/>
              <a:t> de </a:t>
            </a:r>
            <a:r>
              <a:rPr lang="en-US" sz="2600" dirty="0" err="1"/>
              <a:t>porturi</a:t>
            </a:r>
            <a:r>
              <a:rPr lang="en-US" sz="2600" dirty="0"/>
              <a:t> </a:t>
            </a:r>
            <a:r>
              <a:rPr lang="en-US" sz="2600" dirty="0" err="1"/>
              <a:t>sursă-destinație</a:t>
            </a:r>
            <a:r>
              <a:rPr lang="en-US" sz="2600" dirty="0"/>
              <a:t> </a:t>
            </a:r>
            <a:r>
              <a:rPr lang="en-US" sz="2600" dirty="0" err="1"/>
              <a:t>este</a:t>
            </a:r>
            <a:r>
              <a:rPr lang="en-US" sz="2600" dirty="0"/>
              <a:t> </a:t>
            </a:r>
            <a:r>
              <a:rPr lang="en-US" sz="2600" dirty="0" err="1"/>
              <a:t>utilizată</a:t>
            </a:r>
            <a:r>
              <a:rPr lang="en-US" sz="2600" dirty="0"/>
              <a:t> </a:t>
            </a:r>
            <a:r>
              <a:rPr lang="en-US" sz="2600" dirty="0" err="1"/>
              <a:t>în</a:t>
            </a:r>
            <a:r>
              <a:rPr lang="en-US" sz="2600" dirty="0"/>
              <a:t> </a:t>
            </a:r>
            <a:r>
              <a:rPr lang="en-US" sz="2600" dirty="0" err="1"/>
              <a:t>antetul</a:t>
            </a:r>
            <a:r>
              <a:rPr lang="en-US" sz="2600" dirty="0"/>
              <a:t> </a:t>
            </a:r>
            <a:r>
              <a:rPr lang="en-US" sz="2600" dirty="0" err="1"/>
              <a:t>tuturor</a:t>
            </a:r>
            <a:r>
              <a:rPr lang="en-US" sz="2600" dirty="0"/>
              <a:t> </a:t>
            </a:r>
            <a:r>
              <a:rPr lang="en-US" sz="2600" dirty="0" err="1"/>
              <a:t>datagramelor</a:t>
            </a:r>
            <a:r>
              <a:rPr lang="en-US" sz="2600" dirty="0"/>
              <a:t> </a:t>
            </a:r>
            <a:r>
              <a:rPr lang="en-US" sz="2600" dirty="0" err="1"/>
              <a:t>utilizate</a:t>
            </a:r>
            <a:r>
              <a:rPr lang="en-US" sz="2600" dirty="0"/>
              <a:t> </a:t>
            </a:r>
            <a:r>
              <a:rPr lang="en-US" sz="2600" dirty="0" err="1"/>
              <a:t>în</a:t>
            </a:r>
            <a:r>
              <a:rPr lang="en-US" sz="2600" dirty="0"/>
              <a:t> </a:t>
            </a:r>
            <a:r>
              <a:rPr lang="en-US" sz="2600" dirty="0" err="1"/>
              <a:t>tranzacție</a:t>
            </a:r>
            <a:r>
              <a:rPr lang="en-US" sz="2600" dirty="0"/>
              <a:t>;</a:t>
            </a:r>
          </a:p>
          <a:p>
            <a:pPr marL="285750" indent="-285750"/>
            <a:r>
              <a:rPr lang="en-US" sz="2600" dirty="0" err="1"/>
              <a:t>Datele</a:t>
            </a:r>
            <a:r>
              <a:rPr lang="en-US" sz="2600" dirty="0"/>
              <a:t> care se </a:t>
            </a:r>
            <a:r>
              <a:rPr lang="en-US" sz="2600" dirty="0" err="1"/>
              <a:t>întorc</a:t>
            </a:r>
            <a:r>
              <a:rPr lang="en-US" sz="2600" dirty="0"/>
              <a:t> </a:t>
            </a:r>
            <a:r>
              <a:rPr lang="en-US" sz="2600" dirty="0" err="1"/>
              <a:t>către</a:t>
            </a:r>
            <a:r>
              <a:rPr lang="en-US" sz="2600" dirty="0"/>
              <a:t> client de pe server </a:t>
            </a:r>
            <a:r>
              <a:rPr lang="en-US" sz="2600" dirty="0" err="1"/>
              <a:t>utilizează</a:t>
            </a:r>
            <a:r>
              <a:rPr lang="en-US" sz="2600" dirty="0"/>
              <a:t> o </a:t>
            </a:r>
            <a:r>
              <a:rPr lang="en-US" sz="2600" dirty="0" err="1"/>
              <a:t>sursă</a:t>
            </a:r>
            <a:r>
              <a:rPr lang="en-US" sz="2600" dirty="0"/>
              <a:t> </a:t>
            </a:r>
            <a:r>
              <a:rPr lang="en-US" sz="2600" dirty="0" err="1"/>
              <a:t>inversată</a:t>
            </a:r>
            <a:r>
              <a:rPr lang="en-US" sz="2600" dirty="0"/>
              <a:t> </a:t>
            </a:r>
            <a:r>
              <a:rPr lang="en-US" sz="2600" dirty="0" err="1"/>
              <a:t>și</a:t>
            </a:r>
            <a:r>
              <a:rPr lang="en-US" sz="2600" dirty="0"/>
              <a:t> </a:t>
            </a:r>
            <a:r>
              <a:rPr lang="en-US" sz="2600" dirty="0" err="1"/>
              <a:t>numere</a:t>
            </a:r>
            <a:r>
              <a:rPr lang="en-US" sz="2600" dirty="0"/>
              <a:t> de port </a:t>
            </a:r>
            <a:r>
              <a:rPr lang="en-US" sz="2600" dirty="0" err="1"/>
              <a:t>destinație</a:t>
            </a:r>
            <a:r>
              <a:rPr lang="en-US" sz="2600" dirty="0"/>
              <a:t> </a:t>
            </a:r>
            <a:r>
              <a:rPr lang="en-US" sz="2600" dirty="0" err="1"/>
              <a:t>în</a:t>
            </a:r>
            <a:r>
              <a:rPr lang="en-US" sz="2600" dirty="0"/>
              <a:t> </a:t>
            </a:r>
            <a:r>
              <a:rPr lang="en-US" sz="2600" dirty="0" err="1"/>
              <a:t>antetul</a:t>
            </a:r>
            <a:r>
              <a:rPr lang="en-US" sz="2600" dirty="0"/>
              <a:t> </a:t>
            </a:r>
            <a:r>
              <a:rPr lang="en-US" sz="2600" dirty="0" err="1"/>
              <a:t>datagramei</a:t>
            </a:r>
            <a:r>
              <a:rPr lang="en-US" sz="2600" dirty="0"/>
              <a:t>;</a:t>
            </a:r>
          </a:p>
          <a:p>
            <a:pPr marL="285750" indent="-285750"/>
            <a:r>
              <a:rPr lang="en-US" sz="2600" dirty="0" err="1"/>
              <a:t>Spre</a:t>
            </a:r>
            <a:r>
              <a:rPr lang="en-US" sz="2600" dirty="0"/>
              <a:t> </a:t>
            </a:r>
            <a:r>
              <a:rPr lang="en-US" sz="2600" dirty="0" err="1"/>
              <a:t>deosebire</a:t>
            </a:r>
            <a:r>
              <a:rPr lang="en-US" sz="2600" dirty="0"/>
              <a:t> de TCP</a:t>
            </a:r>
            <a:r>
              <a:rPr lang="ro-RO" sz="2600" dirty="0"/>
              <a:t> în care se stabiliște în prealabil o conexiune care se reutilizează la următoarele pachete trimise, în cazul UDP fiecare pachet poate veni de la alt client pe portul pe care ascultă aplicația server.</a:t>
            </a:r>
            <a:r>
              <a:rPr lang="en-US" sz="2600" dirty="0"/>
              <a:t> </a:t>
            </a:r>
          </a:p>
        </p:txBody>
      </p:sp>
    </p:spTree>
    <p:extLst>
      <p:ext uri="{BB962C8B-B14F-4D97-AF65-F5344CB8AC3E}">
        <p14:creationId xmlns:p14="http://schemas.microsoft.com/office/powerpoint/2010/main" val="28305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Flux de </a:t>
            </a:r>
            <a:r>
              <a:rPr lang="en-US" dirty="0" err="1"/>
              <a:t>conexiune</a:t>
            </a:r>
            <a:r>
              <a:rPr lang="en-US" dirty="0"/>
              <a:t> UDP</a:t>
            </a:r>
            <a:endParaRPr lang="en-US" i="1"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6843448" y="1857080"/>
            <a:ext cx="5348551" cy="49849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000" dirty="0"/>
              <a:t>Server-</a:t>
            </a:r>
            <a:r>
              <a:rPr lang="en-US" sz="2000" dirty="0" err="1"/>
              <a:t>ul</a:t>
            </a:r>
            <a:r>
              <a:rPr lang="en-US" sz="2000" dirty="0"/>
              <a:t> </a:t>
            </a:r>
            <a:r>
              <a:rPr lang="en-US" sz="2000" dirty="0" err="1"/>
              <a:t>crează</a:t>
            </a:r>
            <a:r>
              <a:rPr lang="en-US" sz="2000" dirty="0"/>
              <a:t> un socket;</a:t>
            </a:r>
          </a:p>
          <a:p>
            <a:pPr marL="285750" indent="-285750"/>
            <a:r>
              <a:rPr lang="en-US" sz="2000" dirty="0"/>
              <a:t>Server-</a:t>
            </a:r>
            <a:r>
              <a:rPr lang="en-US" sz="2000" dirty="0" err="1"/>
              <a:t>ul</a:t>
            </a:r>
            <a:r>
              <a:rPr lang="en-US" sz="2000" dirty="0"/>
              <a:t> se </a:t>
            </a:r>
            <a:r>
              <a:rPr lang="en-US" sz="2000" dirty="0" err="1"/>
              <a:t>atașează</a:t>
            </a:r>
            <a:r>
              <a:rPr lang="en-US" sz="2000" dirty="0"/>
              <a:t> la un IP pe un port;</a:t>
            </a:r>
          </a:p>
          <a:p>
            <a:pPr marL="285750" indent="-285750"/>
            <a:r>
              <a:rPr lang="en-US" sz="2000" dirty="0" err="1"/>
              <a:t>Clientul</a:t>
            </a:r>
            <a:r>
              <a:rPr lang="en-US" sz="2000" dirty="0"/>
              <a:t> </a:t>
            </a:r>
            <a:r>
              <a:rPr lang="en-US" sz="2000" dirty="0" err="1"/>
              <a:t>crează</a:t>
            </a:r>
            <a:r>
              <a:rPr lang="en-US" sz="2000" dirty="0"/>
              <a:t> un socket;</a:t>
            </a:r>
          </a:p>
          <a:p>
            <a:pPr marL="285750" indent="-285750"/>
            <a:r>
              <a:rPr lang="en-US" sz="2000" dirty="0" err="1"/>
              <a:t>Clientul</a:t>
            </a:r>
            <a:r>
              <a:rPr lang="en-US" sz="2000" dirty="0"/>
              <a:t> </a:t>
            </a:r>
            <a:r>
              <a:rPr lang="en-US" sz="2000" dirty="0" err="1"/>
              <a:t>trimite</a:t>
            </a:r>
            <a:r>
              <a:rPr lang="en-US" sz="2000" dirty="0"/>
              <a:t> </a:t>
            </a:r>
            <a:r>
              <a:rPr lang="en-US" sz="2000" dirty="0" err="1"/>
              <a:t>cerere</a:t>
            </a:r>
            <a:r>
              <a:rPr lang="en-US" sz="2000" dirty="0"/>
              <a:t> de date;</a:t>
            </a:r>
          </a:p>
          <a:p>
            <a:pPr marL="285750" indent="-285750"/>
            <a:r>
              <a:rPr lang="en-US" sz="2000" dirty="0"/>
              <a:t>Server-</a:t>
            </a:r>
            <a:r>
              <a:rPr lang="en-US" sz="2000" dirty="0" err="1"/>
              <a:t>ul</a:t>
            </a:r>
            <a:r>
              <a:rPr lang="en-US" sz="2000" dirty="0"/>
              <a:t> </a:t>
            </a:r>
            <a:r>
              <a:rPr lang="en-US" sz="2000" dirty="0" err="1"/>
              <a:t>citește</a:t>
            </a:r>
            <a:r>
              <a:rPr lang="en-US" sz="2000" dirty="0"/>
              <a:t> </a:t>
            </a:r>
            <a:r>
              <a:rPr lang="en-US" sz="2000" dirty="0" err="1"/>
              <a:t>datele</a:t>
            </a:r>
            <a:r>
              <a:rPr lang="en-US" sz="2000" dirty="0"/>
              <a:t> </a:t>
            </a:r>
            <a:r>
              <a:rPr lang="en-US" sz="2000" dirty="0" err="1"/>
              <a:t>clientului</a:t>
            </a:r>
            <a:r>
              <a:rPr lang="en-US" sz="2000" dirty="0"/>
              <a:t>;</a:t>
            </a:r>
          </a:p>
          <a:p>
            <a:pPr marL="285750" indent="-285750"/>
            <a:r>
              <a:rPr lang="en-US" sz="2000" dirty="0"/>
              <a:t>Server-</a:t>
            </a:r>
            <a:r>
              <a:rPr lang="en-US" sz="2000" dirty="0" err="1"/>
              <a:t>ul</a:t>
            </a:r>
            <a:r>
              <a:rPr lang="en-US" sz="2000" dirty="0"/>
              <a:t> </a:t>
            </a:r>
            <a:r>
              <a:rPr lang="en-US" sz="2000" dirty="0" err="1"/>
              <a:t>scrie</a:t>
            </a:r>
            <a:r>
              <a:rPr lang="en-US" sz="2000" dirty="0"/>
              <a:t> un </a:t>
            </a:r>
            <a:r>
              <a:rPr lang="en-US" sz="2000" dirty="0" err="1"/>
              <a:t>răspuns</a:t>
            </a:r>
            <a:r>
              <a:rPr lang="en-US" sz="2000" dirty="0"/>
              <a:t> </a:t>
            </a:r>
            <a:r>
              <a:rPr lang="en-US" sz="2000" dirty="0" err="1"/>
              <a:t>către</a:t>
            </a:r>
            <a:r>
              <a:rPr lang="en-US" sz="2000" dirty="0"/>
              <a:t> client;</a:t>
            </a:r>
          </a:p>
          <a:p>
            <a:pPr marL="285750" indent="-285750"/>
            <a:r>
              <a:rPr lang="en-US" sz="2000" dirty="0" err="1"/>
              <a:t>Clientul</a:t>
            </a:r>
            <a:r>
              <a:rPr lang="en-US" sz="2000" dirty="0"/>
              <a:t> </a:t>
            </a:r>
            <a:r>
              <a:rPr lang="en-US" sz="2000" dirty="0" err="1"/>
              <a:t>citește</a:t>
            </a:r>
            <a:r>
              <a:rPr lang="en-US" sz="2000" dirty="0"/>
              <a:t> </a:t>
            </a:r>
            <a:r>
              <a:rPr lang="en-US" sz="2000" dirty="0" err="1"/>
              <a:t>datele</a:t>
            </a:r>
            <a:r>
              <a:rPr lang="en-US" sz="2000" dirty="0"/>
              <a:t> server-</a:t>
            </a:r>
            <a:r>
              <a:rPr lang="en-US" sz="2000" dirty="0" err="1"/>
              <a:t>ului</a:t>
            </a:r>
            <a:r>
              <a:rPr lang="en-US" sz="2000" dirty="0"/>
              <a:t>;</a:t>
            </a:r>
          </a:p>
          <a:p>
            <a:pPr marL="285750" indent="-285750"/>
            <a:r>
              <a:rPr lang="en-US" sz="2000" dirty="0" err="1"/>
              <a:t>Clientul</a:t>
            </a:r>
            <a:r>
              <a:rPr lang="en-US" sz="2000" dirty="0"/>
              <a:t> </a:t>
            </a:r>
            <a:r>
              <a:rPr lang="en-US" sz="2000" dirty="0" err="1"/>
              <a:t>își</a:t>
            </a:r>
            <a:r>
              <a:rPr lang="en-US" sz="2000" dirty="0"/>
              <a:t> </a:t>
            </a:r>
            <a:r>
              <a:rPr lang="en-US" sz="2000" dirty="0" err="1"/>
              <a:t>închide</a:t>
            </a:r>
            <a:r>
              <a:rPr lang="en-US" sz="2000" dirty="0"/>
              <a:t> socket-</a:t>
            </a:r>
            <a:r>
              <a:rPr lang="en-US" sz="2000" dirty="0" err="1"/>
              <a:t>ul</a:t>
            </a:r>
            <a:r>
              <a:rPr lang="en-US" sz="2000" dirty="0"/>
              <a:t>;</a:t>
            </a:r>
          </a:p>
          <a:p>
            <a:pPr marL="285750" indent="-285750"/>
            <a:r>
              <a:rPr lang="en-US" sz="2000" dirty="0"/>
              <a:t>Server-</a:t>
            </a:r>
            <a:r>
              <a:rPr lang="en-US" sz="2000" dirty="0" err="1"/>
              <a:t>ul</a:t>
            </a:r>
            <a:r>
              <a:rPr lang="en-US" sz="2000" dirty="0"/>
              <a:t> </a:t>
            </a:r>
            <a:r>
              <a:rPr lang="en-US" sz="2000" dirty="0" err="1"/>
              <a:t>își</a:t>
            </a:r>
            <a:r>
              <a:rPr lang="en-US" sz="2000" dirty="0"/>
              <a:t> </a:t>
            </a:r>
            <a:r>
              <a:rPr lang="en-US" sz="2000" dirty="0" err="1"/>
              <a:t>închide</a:t>
            </a:r>
            <a:r>
              <a:rPr lang="en-US" sz="2000" dirty="0"/>
              <a:t> socket-</a:t>
            </a:r>
            <a:r>
              <a:rPr lang="en-US" sz="2000" dirty="0" err="1"/>
              <a:t>ul</a:t>
            </a:r>
            <a:r>
              <a:rPr lang="en-US" sz="2000" dirty="0"/>
              <a:t> independent de client.</a:t>
            </a:r>
          </a:p>
        </p:txBody>
      </p:sp>
      <p:sp>
        <p:nvSpPr>
          <p:cNvPr id="3" name="Rectangle: Rounded Corners 2">
            <a:extLst>
              <a:ext uri="{FF2B5EF4-FFF2-40B4-BE49-F238E27FC236}">
                <a16:creationId xmlns:a16="http://schemas.microsoft.com/office/drawing/2014/main" id="{49A230A0-B60C-EC47-8435-15B845740587}"/>
              </a:ext>
            </a:extLst>
          </p:cNvPr>
          <p:cNvSpPr/>
          <p:nvPr/>
        </p:nvSpPr>
        <p:spPr>
          <a:xfrm>
            <a:off x="3247138" y="1737942"/>
            <a:ext cx="2220883" cy="4581152"/>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a:t>Server</a:t>
            </a:r>
            <a:r>
              <a:rPr lang="ro-RO" dirty="0"/>
              <a:t> UDP</a:t>
            </a:r>
            <a:endParaRPr lang="en-US" dirty="0"/>
          </a:p>
        </p:txBody>
      </p:sp>
      <p:sp>
        <p:nvSpPr>
          <p:cNvPr id="4" name="Rectangle: Rounded Corners 3">
            <a:extLst>
              <a:ext uri="{FF2B5EF4-FFF2-40B4-BE49-F238E27FC236}">
                <a16:creationId xmlns:a16="http://schemas.microsoft.com/office/drawing/2014/main" id="{A3607D8A-B6A3-F742-8E4C-CE9547AAC8AA}"/>
              </a:ext>
            </a:extLst>
          </p:cNvPr>
          <p:cNvSpPr/>
          <p:nvPr/>
        </p:nvSpPr>
        <p:spPr>
          <a:xfrm>
            <a:off x="193039" y="2654172"/>
            <a:ext cx="2205530" cy="3664922"/>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a:t>Client</a:t>
            </a:r>
            <a:r>
              <a:rPr lang="ro-RO" dirty="0"/>
              <a:t> UDP</a:t>
            </a:r>
            <a:endParaRPr lang="en-US" dirty="0"/>
          </a:p>
        </p:txBody>
      </p:sp>
      <p:sp>
        <p:nvSpPr>
          <p:cNvPr id="6" name="Rectangle 5">
            <a:extLst>
              <a:ext uri="{FF2B5EF4-FFF2-40B4-BE49-F238E27FC236}">
                <a16:creationId xmlns:a16="http://schemas.microsoft.com/office/drawing/2014/main" id="{D20FD327-F16B-F8AB-A289-EA66D5E254D9}"/>
              </a:ext>
            </a:extLst>
          </p:cNvPr>
          <p:cNvSpPr/>
          <p:nvPr/>
        </p:nvSpPr>
        <p:spPr>
          <a:xfrm>
            <a:off x="3599560" y="2364065"/>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socket()</a:t>
            </a:r>
          </a:p>
        </p:txBody>
      </p:sp>
      <p:sp>
        <p:nvSpPr>
          <p:cNvPr id="7" name="Rectangle 6">
            <a:extLst>
              <a:ext uri="{FF2B5EF4-FFF2-40B4-BE49-F238E27FC236}">
                <a16:creationId xmlns:a16="http://schemas.microsoft.com/office/drawing/2014/main" id="{E5293692-717A-AA4C-F01B-831C9B272D02}"/>
              </a:ext>
            </a:extLst>
          </p:cNvPr>
          <p:cNvSpPr/>
          <p:nvPr/>
        </p:nvSpPr>
        <p:spPr>
          <a:xfrm>
            <a:off x="3599560" y="3127590"/>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bind()</a:t>
            </a:r>
          </a:p>
        </p:txBody>
      </p:sp>
      <p:cxnSp>
        <p:nvCxnSpPr>
          <p:cNvPr id="8" name="Straight Arrow Connector 7">
            <a:extLst>
              <a:ext uri="{FF2B5EF4-FFF2-40B4-BE49-F238E27FC236}">
                <a16:creationId xmlns:a16="http://schemas.microsoft.com/office/drawing/2014/main" id="{069071D0-E569-256B-E15C-8980DCDB67A1}"/>
              </a:ext>
            </a:extLst>
          </p:cNvPr>
          <p:cNvCxnSpPr>
            <a:stCxn id="6" idx="2"/>
            <a:endCxn id="7" idx="0"/>
          </p:cNvCxnSpPr>
          <p:nvPr/>
        </p:nvCxnSpPr>
        <p:spPr>
          <a:xfrm>
            <a:off x="4396915" y="2822180"/>
            <a:ext cx="0" cy="305410"/>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663C2963-8246-D0ED-DD6C-C369291F53AE}"/>
              </a:ext>
            </a:extLst>
          </p:cNvPr>
          <p:cNvSpPr/>
          <p:nvPr/>
        </p:nvSpPr>
        <p:spPr>
          <a:xfrm>
            <a:off x="526898" y="3174133"/>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socket()</a:t>
            </a:r>
          </a:p>
        </p:txBody>
      </p:sp>
      <p:sp>
        <p:nvSpPr>
          <p:cNvPr id="10" name="Rectangle 9">
            <a:extLst>
              <a:ext uri="{FF2B5EF4-FFF2-40B4-BE49-F238E27FC236}">
                <a16:creationId xmlns:a16="http://schemas.microsoft.com/office/drawing/2014/main" id="{B1AD3C5E-AF0C-1CD6-F6EA-5FB8DCA664F6}"/>
              </a:ext>
            </a:extLst>
          </p:cNvPr>
          <p:cNvSpPr/>
          <p:nvPr/>
        </p:nvSpPr>
        <p:spPr>
          <a:xfrm>
            <a:off x="528008" y="3957170"/>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write()</a:t>
            </a:r>
          </a:p>
        </p:txBody>
      </p:sp>
      <p:cxnSp>
        <p:nvCxnSpPr>
          <p:cNvPr id="11" name="Straight Arrow Connector 10">
            <a:extLst>
              <a:ext uri="{FF2B5EF4-FFF2-40B4-BE49-F238E27FC236}">
                <a16:creationId xmlns:a16="http://schemas.microsoft.com/office/drawing/2014/main" id="{5CCDE7C9-3AEC-212D-34A1-7AF44042F488}"/>
              </a:ext>
            </a:extLst>
          </p:cNvPr>
          <p:cNvCxnSpPr>
            <a:cxnSpLocks/>
            <a:stCxn id="9" idx="2"/>
            <a:endCxn id="10" idx="0"/>
          </p:cNvCxnSpPr>
          <p:nvPr/>
        </p:nvCxnSpPr>
        <p:spPr>
          <a:xfrm>
            <a:off x="1324253" y="3632248"/>
            <a:ext cx="1110" cy="324922"/>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1619EBA5-779E-E1C1-D98A-595CFD3B920C}"/>
              </a:ext>
            </a:extLst>
          </p:cNvPr>
          <p:cNvSpPr/>
          <p:nvPr/>
        </p:nvSpPr>
        <p:spPr>
          <a:xfrm>
            <a:off x="526898" y="4720694"/>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read()</a:t>
            </a:r>
          </a:p>
        </p:txBody>
      </p:sp>
      <p:cxnSp>
        <p:nvCxnSpPr>
          <p:cNvPr id="13" name="Straight Arrow Connector 12">
            <a:extLst>
              <a:ext uri="{FF2B5EF4-FFF2-40B4-BE49-F238E27FC236}">
                <a16:creationId xmlns:a16="http://schemas.microsoft.com/office/drawing/2014/main" id="{172AFF2E-0E8A-79C9-C131-9BBFC98374D1}"/>
              </a:ext>
            </a:extLst>
          </p:cNvPr>
          <p:cNvCxnSpPr>
            <a:cxnSpLocks/>
            <a:stCxn id="10" idx="2"/>
            <a:endCxn id="12" idx="0"/>
          </p:cNvCxnSpPr>
          <p:nvPr/>
        </p:nvCxnSpPr>
        <p:spPr>
          <a:xfrm flipH="1">
            <a:off x="1324253" y="4415285"/>
            <a:ext cx="1110" cy="305409"/>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9BDDA37F-6163-EF13-3050-7D22323B07FB}"/>
              </a:ext>
            </a:extLst>
          </p:cNvPr>
          <p:cNvSpPr/>
          <p:nvPr/>
        </p:nvSpPr>
        <p:spPr>
          <a:xfrm>
            <a:off x="526898" y="5484218"/>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close()</a:t>
            </a:r>
          </a:p>
        </p:txBody>
      </p:sp>
      <p:cxnSp>
        <p:nvCxnSpPr>
          <p:cNvPr id="15" name="Straight Arrow Connector 14">
            <a:extLst>
              <a:ext uri="{FF2B5EF4-FFF2-40B4-BE49-F238E27FC236}">
                <a16:creationId xmlns:a16="http://schemas.microsoft.com/office/drawing/2014/main" id="{FFC0FD35-1FD3-D357-4686-C8BD701DBA52}"/>
              </a:ext>
            </a:extLst>
          </p:cNvPr>
          <p:cNvCxnSpPr>
            <a:cxnSpLocks/>
            <a:stCxn id="12" idx="2"/>
            <a:endCxn id="14" idx="0"/>
          </p:cNvCxnSpPr>
          <p:nvPr/>
        </p:nvCxnSpPr>
        <p:spPr>
          <a:xfrm>
            <a:off x="1324253" y="5178809"/>
            <a:ext cx="0" cy="305409"/>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E530B7C9-6822-8127-6469-526688D03A53}"/>
              </a:ext>
            </a:extLst>
          </p:cNvPr>
          <p:cNvSpPr/>
          <p:nvPr/>
        </p:nvSpPr>
        <p:spPr>
          <a:xfrm>
            <a:off x="3599560" y="3950485"/>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read()</a:t>
            </a:r>
          </a:p>
        </p:txBody>
      </p:sp>
      <p:cxnSp>
        <p:nvCxnSpPr>
          <p:cNvPr id="17" name="Straight Arrow Connector 16">
            <a:extLst>
              <a:ext uri="{FF2B5EF4-FFF2-40B4-BE49-F238E27FC236}">
                <a16:creationId xmlns:a16="http://schemas.microsoft.com/office/drawing/2014/main" id="{4961FFD6-EDF4-B5DF-2A7F-FEA8C29C3828}"/>
              </a:ext>
            </a:extLst>
          </p:cNvPr>
          <p:cNvCxnSpPr>
            <a:cxnSpLocks/>
            <a:stCxn id="7" idx="2"/>
            <a:endCxn id="16" idx="0"/>
          </p:cNvCxnSpPr>
          <p:nvPr/>
        </p:nvCxnSpPr>
        <p:spPr>
          <a:xfrm>
            <a:off x="4396915" y="3585705"/>
            <a:ext cx="0" cy="364780"/>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55B2BCE7-627B-9807-61DC-18DA9D42496D}"/>
              </a:ext>
            </a:extLst>
          </p:cNvPr>
          <p:cNvCxnSpPr>
            <a:cxnSpLocks/>
            <a:stCxn id="10" idx="3"/>
            <a:endCxn id="16" idx="1"/>
          </p:cNvCxnSpPr>
          <p:nvPr/>
        </p:nvCxnSpPr>
        <p:spPr>
          <a:xfrm flipV="1">
            <a:off x="2122718" y="4179543"/>
            <a:ext cx="1476842" cy="6685"/>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96F78FE-17F4-6C30-201F-C57B5B285B88}"/>
              </a:ext>
            </a:extLst>
          </p:cNvPr>
          <p:cNvSpPr/>
          <p:nvPr/>
        </p:nvSpPr>
        <p:spPr>
          <a:xfrm>
            <a:off x="3599560" y="4720920"/>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write()</a:t>
            </a:r>
          </a:p>
        </p:txBody>
      </p:sp>
      <p:cxnSp>
        <p:nvCxnSpPr>
          <p:cNvPr id="20" name="Straight Arrow Connector 19">
            <a:extLst>
              <a:ext uri="{FF2B5EF4-FFF2-40B4-BE49-F238E27FC236}">
                <a16:creationId xmlns:a16="http://schemas.microsoft.com/office/drawing/2014/main" id="{1CB4381A-8160-5A4F-4BAB-E4724A25FFEA}"/>
              </a:ext>
            </a:extLst>
          </p:cNvPr>
          <p:cNvCxnSpPr>
            <a:cxnSpLocks/>
            <a:stCxn id="16" idx="2"/>
            <a:endCxn id="19" idx="0"/>
          </p:cNvCxnSpPr>
          <p:nvPr/>
        </p:nvCxnSpPr>
        <p:spPr>
          <a:xfrm>
            <a:off x="4396915" y="4408600"/>
            <a:ext cx="0" cy="312320"/>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853A933-C319-2434-62FA-E195FA55AAA1}"/>
              </a:ext>
            </a:extLst>
          </p:cNvPr>
          <p:cNvCxnSpPr>
            <a:cxnSpLocks/>
            <a:stCxn id="19" idx="1"/>
            <a:endCxn id="12" idx="3"/>
          </p:cNvCxnSpPr>
          <p:nvPr/>
        </p:nvCxnSpPr>
        <p:spPr>
          <a:xfrm flipH="1" flipV="1">
            <a:off x="2121608" y="4949752"/>
            <a:ext cx="1477952" cy="226"/>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12CE613D-C6CF-77B5-116A-A80D41F6C7E1}"/>
              </a:ext>
            </a:extLst>
          </p:cNvPr>
          <p:cNvCxnSpPr>
            <a:cxnSpLocks/>
            <a:stCxn id="19" idx="2"/>
            <a:endCxn id="23" idx="0"/>
          </p:cNvCxnSpPr>
          <p:nvPr/>
        </p:nvCxnSpPr>
        <p:spPr>
          <a:xfrm>
            <a:off x="4396915" y="5179035"/>
            <a:ext cx="0" cy="315406"/>
          </a:xfrm>
          <a:prstGeom prst="straightConnector1">
            <a:avLst/>
          </a:prstGeom>
          <a:ln w="25400">
            <a:solidFill>
              <a:schemeClr val="accent2">
                <a:lumMod val="50000"/>
              </a:schemeClr>
            </a:solidFill>
            <a:tailEnd type="triangle"/>
          </a:ln>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40ED63CB-E3E3-DC74-8E81-67B66BAF9358}"/>
              </a:ext>
            </a:extLst>
          </p:cNvPr>
          <p:cNvSpPr/>
          <p:nvPr/>
        </p:nvSpPr>
        <p:spPr>
          <a:xfrm>
            <a:off x="3599560" y="5494441"/>
            <a:ext cx="1594710" cy="458115"/>
          </a:xfrm>
          <a:prstGeom prst="rect">
            <a:avLst/>
          </a:prstGeom>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close()</a:t>
            </a:r>
          </a:p>
        </p:txBody>
      </p:sp>
      <p:sp>
        <p:nvSpPr>
          <p:cNvPr id="24" name="TextBox 23">
            <a:extLst>
              <a:ext uri="{FF2B5EF4-FFF2-40B4-BE49-F238E27FC236}">
                <a16:creationId xmlns:a16="http://schemas.microsoft.com/office/drawing/2014/main" id="{EEE9809B-D087-45BB-975F-47D4ADA17F0C}"/>
              </a:ext>
            </a:extLst>
          </p:cNvPr>
          <p:cNvSpPr txBox="1"/>
          <p:nvPr/>
        </p:nvSpPr>
        <p:spPr>
          <a:xfrm>
            <a:off x="5194270" y="3464203"/>
            <a:ext cx="1426737" cy="923330"/>
          </a:xfrm>
          <a:prstGeom prst="rect">
            <a:avLst/>
          </a:prstGeom>
          <a:noFill/>
        </p:spPr>
        <p:txBody>
          <a:bodyPr wrap="square" rtlCol="0">
            <a:spAutoFit/>
          </a:bodyPr>
          <a:lstStyle/>
          <a:p>
            <a:r>
              <a:rPr lang="en-US" dirty="0" err="1"/>
              <a:t>poate</a:t>
            </a:r>
            <a:r>
              <a:rPr lang="en-US" dirty="0"/>
              <a:t> fie</a:t>
            </a:r>
          </a:p>
          <a:p>
            <a:r>
              <a:rPr lang="en-US" dirty="0" err="1"/>
              <a:t>primi</a:t>
            </a:r>
            <a:r>
              <a:rPr lang="en-US" dirty="0"/>
              <a:t> </a:t>
            </a:r>
            <a:r>
              <a:rPr lang="en-US" dirty="0" err="1"/>
              <a:t>sau</a:t>
            </a:r>
            <a:endParaRPr lang="en-US" dirty="0"/>
          </a:p>
          <a:p>
            <a:r>
              <a:rPr lang="en-US" dirty="0" err="1"/>
              <a:t>trimite</a:t>
            </a:r>
            <a:r>
              <a:rPr lang="en-US" dirty="0"/>
              <a:t> date</a:t>
            </a:r>
          </a:p>
        </p:txBody>
      </p:sp>
      <p:sp>
        <p:nvSpPr>
          <p:cNvPr id="25" name="TextBox 24">
            <a:extLst>
              <a:ext uri="{FF2B5EF4-FFF2-40B4-BE49-F238E27FC236}">
                <a16:creationId xmlns:a16="http://schemas.microsoft.com/office/drawing/2014/main" id="{1EDE09CE-9BA8-DA47-68D9-2A9491302D5D}"/>
              </a:ext>
            </a:extLst>
          </p:cNvPr>
          <p:cNvSpPr txBox="1"/>
          <p:nvPr/>
        </p:nvSpPr>
        <p:spPr>
          <a:xfrm>
            <a:off x="4767375" y="4378551"/>
            <a:ext cx="1850268" cy="369332"/>
          </a:xfrm>
          <a:prstGeom prst="rect">
            <a:avLst/>
          </a:prstGeom>
          <a:noFill/>
        </p:spPr>
        <p:txBody>
          <a:bodyPr wrap="square" rtlCol="0">
            <a:spAutoFit/>
          </a:bodyPr>
          <a:lstStyle/>
          <a:p>
            <a:pPr algn="ctr"/>
            <a:r>
              <a:rPr lang="en-US" dirty="0" err="1"/>
              <a:t>procesare</a:t>
            </a:r>
            <a:endParaRPr lang="en-US" dirty="0"/>
          </a:p>
        </p:txBody>
      </p:sp>
      <p:sp>
        <p:nvSpPr>
          <p:cNvPr id="26" name="TextBox 25">
            <a:extLst>
              <a:ext uri="{FF2B5EF4-FFF2-40B4-BE49-F238E27FC236}">
                <a16:creationId xmlns:a16="http://schemas.microsoft.com/office/drawing/2014/main" id="{757655C5-DC57-427B-2E24-92E8F94F0689}"/>
              </a:ext>
            </a:extLst>
          </p:cNvPr>
          <p:cNvSpPr txBox="1"/>
          <p:nvPr/>
        </p:nvSpPr>
        <p:spPr>
          <a:xfrm>
            <a:off x="1922564" y="3802685"/>
            <a:ext cx="1850268" cy="369332"/>
          </a:xfrm>
          <a:prstGeom prst="rect">
            <a:avLst/>
          </a:prstGeom>
          <a:noFill/>
        </p:spPr>
        <p:txBody>
          <a:bodyPr wrap="square" rtlCol="0">
            <a:spAutoFit/>
          </a:bodyPr>
          <a:lstStyle/>
          <a:p>
            <a:pPr algn="ctr"/>
            <a:r>
              <a:rPr lang="en-US" dirty="0" err="1"/>
              <a:t>dat</a:t>
            </a:r>
            <a:r>
              <a:rPr lang="ro-RO" dirty="0"/>
              <a:t>e</a:t>
            </a:r>
            <a:r>
              <a:rPr lang="en-US" dirty="0"/>
              <a:t> (</a:t>
            </a:r>
            <a:r>
              <a:rPr lang="ro-RO" dirty="0"/>
              <a:t>cerere</a:t>
            </a:r>
            <a:r>
              <a:rPr lang="en-US" dirty="0"/>
              <a:t>)</a:t>
            </a:r>
          </a:p>
        </p:txBody>
      </p:sp>
      <p:sp>
        <p:nvSpPr>
          <p:cNvPr id="27" name="TextBox 26">
            <a:extLst>
              <a:ext uri="{FF2B5EF4-FFF2-40B4-BE49-F238E27FC236}">
                <a16:creationId xmlns:a16="http://schemas.microsoft.com/office/drawing/2014/main" id="{E6F94034-79C2-756A-F0A3-9E2FCAC738D2}"/>
              </a:ext>
            </a:extLst>
          </p:cNvPr>
          <p:cNvSpPr txBox="1"/>
          <p:nvPr/>
        </p:nvSpPr>
        <p:spPr>
          <a:xfrm>
            <a:off x="1940064" y="4563223"/>
            <a:ext cx="1850268" cy="369332"/>
          </a:xfrm>
          <a:prstGeom prst="rect">
            <a:avLst/>
          </a:prstGeom>
          <a:noFill/>
        </p:spPr>
        <p:txBody>
          <a:bodyPr wrap="square" rtlCol="0">
            <a:spAutoFit/>
          </a:bodyPr>
          <a:lstStyle/>
          <a:p>
            <a:pPr algn="ctr"/>
            <a:r>
              <a:rPr lang="en-US" dirty="0" err="1"/>
              <a:t>dat</a:t>
            </a:r>
            <a:r>
              <a:rPr lang="ro-RO" dirty="0"/>
              <a:t>e</a:t>
            </a:r>
            <a:r>
              <a:rPr lang="en-US" dirty="0"/>
              <a:t> (</a:t>
            </a:r>
            <a:r>
              <a:rPr lang="ro-RO" dirty="0"/>
              <a:t>răspuns</a:t>
            </a:r>
            <a:r>
              <a:rPr lang="en-US" dirty="0"/>
              <a:t>)</a:t>
            </a:r>
          </a:p>
        </p:txBody>
      </p:sp>
    </p:spTree>
    <p:extLst>
      <p:ext uri="{BB962C8B-B14F-4D97-AF65-F5344CB8AC3E}">
        <p14:creationId xmlns:p14="http://schemas.microsoft.com/office/powerpoint/2010/main" val="272628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par>
                          <p:cTn id="20" fill="hold">
                            <p:stCondLst>
                              <p:cond delay="0"/>
                            </p:stCondLst>
                            <p:childTnLst>
                              <p:par>
                                <p:cTn id="21" presetID="53"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par>
                          <p:cTn id="33" fill="hold">
                            <p:stCondLst>
                              <p:cond delay="0"/>
                            </p:stCondLst>
                            <p:childTnLst>
                              <p:par>
                                <p:cTn id="34" presetID="5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childTnLst>
                                </p:cTn>
                              </p:par>
                            </p:childTnLst>
                          </p:cTn>
                        </p:par>
                        <p:par>
                          <p:cTn id="46" fill="hold">
                            <p:stCondLst>
                              <p:cond delay="0"/>
                            </p:stCondLst>
                            <p:childTnLst>
                              <p:par>
                                <p:cTn id="47" presetID="53" presetClass="entr" presetSubtype="16"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par>
                          <p:cTn id="59" fill="hold">
                            <p:stCondLst>
                              <p:cond delay="0"/>
                            </p:stCondLst>
                            <p:childTnLst>
                              <p:par>
                                <p:cTn id="60" presetID="53" presetClass="entr" presetSubtype="16"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Effect transition="in" filter="fade">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xEl>
                                              <p:pRg st="4" end="4"/>
                                            </p:txEl>
                                          </p:spTgt>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childTnLst>
                                </p:cTn>
                              </p:par>
                            </p:childTnLst>
                          </p:cTn>
                        </p:par>
                        <p:par>
                          <p:cTn id="72" fill="hold">
                            <p:stCondLst>
                              <p:cond delay="0"/>
                            </p:stCondLst>
                            <p:childTnLst>
                              <p:par>
                                <p:cTn id="73" presetID="53" presetClass="entr" presetSubtype="16"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Effect transition="in" filter="fade">
                                      <p:cBhvr>
                                        <p:cTn id="77" dur="500"/>
                                        <p:tgtEl>
                                          <p:spTgt spid="16"/>
                                        </p:tgtEl>
                                      </p:cBhvr>
                                    </p:animEffect>
                                  </p:childTnLst>
                                </p:cTn>
                              </p:par>
                            </p:childTnLst>
                          </p:cTn>
                        </p:par>
                        <p:par>
                          <p:cTn id="78" fill="hold">
                            <p:stCondLst>
                              <p:cond delay="500"/>
                            </p:stCondLst>
                            <p:childTnLst>
                              <p:par>
                                <p:cTn id="79" presetID="1" presetClass="entr" presetSubtype="0" fill="hold" nodeType="after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childTnLst>
                          </p:cTn>
                        </p:par>
                        <p:par>
                          <p:cTn id="81" fill="hold">
                            <p:stCondLst>
                              <p:cond delay="500"/>
                            </p:stCondLst>
                            <p:childTnLst>
                              <p:par>
                                <p:cTn id="82" presetID="1" presetClass="entr" presetSubtype="0" fill="hold" nodeType="afterEffect">
                                  <p:stCondLst>
                                    <p:cond delay="0"/>
                                  </p:stCondLst>
                                  <p:childTnLst>
                                    <p:set>
                                      <p:cBhvr>
                                        <p:cTn id="83"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
                                            <p:txEl>
                                              <p:pRg st="5" end="5"/>
                                            </p:txEl>
                                          </p:spTgt>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nodeType="afterEffect">
                                  <p:stCondLst>
                                    <p:cond delay="0"/>
                                  </p:stCondLst>
                                  <p:childTnLst>
                                    <p:set>
                                      <p:cBhvr>
                                        <p:cTn id="93" dur="1" fill="hold">
                                          <p:stCondLst>
                                            <p:cond delay="0"/>
                                          </p:stCondLst>
                                        </p:cTn>
                                        <p:tgtEl>
                                          <p:spTgt spid="20"/>
                                        </p:tgtEl>
                                        <p:attrNameLst>
                                          <p:attrName>style.visibility</p:attrName>
                                        </p:attrNameLst>
                                      </p:cBhvr>
                                      <p:to>
                                        <p:strVal val="visible"/>
                                      </p:to>
                                    </p:set>
                                  </p:childTnLst>
                                </p:cTn>
                              </p:par>
                            </p:childTnLst>
                          </p:cTn>
                        </p:par>
                        <p:par>
                          <p:cTn id="94" fill="hold">
                            <p:stCondLst>
                              <p:cond delay="0"/>
                            </p:stCondLst>
                            <p:childTnLst>
                              <p:par>
                                <p:cTn id="95" presetID="53" presetClass="entr" presetSubtype="16"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p:cTn id="97" dur="500" fill="hold"/>
                                        <p:tgtEl>
                                          <p:spTgt spid="19"/>
                                        </p:tgtEl>
                                        <p:attrNameLst>
                                          <p:attrName>ppt_w</p:attrName>
                                        </p:attrNameLst>
                                      </p:cBhvr>
                                      <p:tavLst>
                                        <p:tav tm="0">
                                          <p:val>
                                            <p:fltVal val="0"/>
                                          </p:val>
                                        </p:tav>
                                        <p:tav tm="100000">
                                          <p:val>
                                            <p:strVal val="#ppt_w"/>
                                          </p:val>
                                        </p:tav>
                                      </p:tavLst>
                                    </p:anim>
                                    <p:anim calcmode="lin" valueType="num">
                                      <p:cBhvr>
                                        <p:cTn id="98" dur="500" fill="hold"/>
                                        <p:tgtEl>
                                          <p:spTgt spid="19"/>
                                        </p:tgtEl>
                                        <p:attrNameLst>
                                          <p:attrName>ppt_h</p:attrName>
                                        </p:attrNameLst>
                                      </p:cBhvr>
                                      <p:tavLst>
                                        <p:tav tm="0">
                                          <p:val>
                                            <p:fltVal val="0"/>
                                          </p:val>
                                        </p:tav>
                                        <p:tav tm="100000">
                                          <p:val>
                                            <p:strVal val="#ppt_h"/>
                                          </p:val>
                                        </p:tav>
                                      </p:tavLst>
                                    </p:anim>
                                    <p:animEffect transition="in" filter="fade">
                                      <p:cBhvr>
                                        <p:cTn id="99" dur="500"/>
                                        <p:tgtEl>
                                          <p:spTgt spid="19"/>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5">
                                            <p:txEl>
                                              <p:pRg st="6" end="6"/>
                                            </p:txEl>
                                          </p:spTgt>
                                        </p:tgtEl>
                                        <p:attrNameLst>
                                          <p:attrName>style.visibility</p:attrName>
                                        </p:attrNameLst>
                                      </p:cBhvr>
                                      <p:to>
                                        <p:strVal val="visible"/>
                                      </p:to>
                                    </p:set>
                                  </p:childTnLst>
                                </p:cTn>
                              </p:par>
                            </p:childTnLst>
                          </p:cTn>
                        </p:par>
                        <p:par>
                          <p:cTn id="104" fill="hold">
                            <p:stCondLst>
                              <p:cond delay="0"/>
                            </p:stCondLst>
                            <p:childTnLst>
                              <p:par>
                                <p:cTn id="105" presetID="1" presetClass="entr" presetSubtype="0" fill="hold" nodeType="after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childTnLst>
                          </p:cTn>
                        </p:par>
                        <p:par>
                          <p:cTn id="107" fill="hold">
                            <p:stCondLst>
                              <p:cond delay="0"/>
                            </p:stCondLst>
                            <p:childTnLst>
                              <p:par>
                                <p:cTn id="108" presetID="53" presetClass="entr" presetSubtype="16" fill="hold" grpId="0" nodeType="afterEffect">
                                  <p:stCondLst>
                                    <p:cond delay="0"/>
                                  </p:stCondLst>
                                  <p:childTnLst>
                                    <p:set>
                                      <p:cBhvr>
                                        <p:cTn id="109" dur="1" fill="hold">
                                          <p:stCondLst>
                                            <p:cond delay="0"/>
                                          </p:stCondLst>
                                        </p:cTn>
                                        <p:tgtEl>
                                          <p:spTgt spid="12"/>
                                        </p:tgtEl>
                                        <p:attrNameLst>
                                          <p:attrName>style.visibility</p:attrName>
                                        </p:attrNameLst>
                                      </p:cBhvr>
                                      <p:to>
                                        <p:strVal val="visible"/>
                                      </p:to>
                                    </p:set>
                                    <p:anim calcmode="lin" valueType="num">
                                      <p:cBhvr>
                                        <p:cTn id="110" dur="500" fill="hold"/>
                                        <p:tgtEl>
                                          <p:spTgt spid="12"/>
                                        </p:tgtEl>
                                        <p:attrNameLst>
                                          <p:attrName>ppt_w</p:attrName>
                                        </p:attrNameLst>
                                      </p:cBhvr>
                                      <p:tavLst>
                                        <p:tav tm="0">
                                          <p:val>
                                            <p:fltVal val="0"/>
                                          </p:val>
                                        </p:tav>
                                        <p:tav tm="100000">
                                          <p:val>
                                            <p:strVal val="#ppt_w"/>
                                          </p:val>
                                        </p:tav>
                                      </p:tavLst>
                                    </p:anim>
                                    <p:anim calcmode="lin" valueType="num">
                                      <p:cBhvr>
                                        <p:cTn id="111" dur="500" fill="hold"/>
                                        <p:tgtEl>
                                          <p:spTgt spid="12"/>
                                        </p:tgtEl>
                                        <p:attrNameLst>
                                          <p:attrName>ppt_h</p:attrName>
                                        </p:attrNameLst>
                                      </p:cBhvr>
                                      <p:tavLst>
                                        <p:tav tm="0">
                                          <p:val>
                                            <p:fltVal val="0"/>
                                          </p:val>
                                        </p:tav>
                                        <p:tav tm="100000">
                                          <p:val>
                                            <p:strVal val="#ppt_h"/>
                                          </p:val>
                                        </p:tav>
                                      </p:tavLst>
                                    </p:anim>
                                    <p:animEffect transition="in" filter="fade">
                                      <p:cBhvr>
                                        <p:cTn id="112" dur="500"/>
                                        <p:tgtEl>
                                          <p:spTgt spid="12"/>
                                        </p:tgtEl>
                                      </p:cBhvr>
                                    </p:animEffect>
                                  </p:childTnLst>
                                </p:cTn>
                              </p:par>
                            </p:childTnLst>
                          </p:cTn>
                        </p:par>
                        <p:par>
                          <p:cTn id="113" fill="hold">
                            <p:stCondLst>
                              <p:cond delay="500"/>
                            </p:stCondLst>
                            <p:childTnLst>
                              <p:par>
                                <p:cTn id="114" presetID="1" presetClass="entr" presetSubtype="0" fill="hold" nodeType="afterEffect">
                                  <p:stCondLst>
                                    <p:cond delay="0"/>
                                  </p:stCondLst>
                                  <p:childTnLst>
                                    <p:set>
                                      <p:cBhvr>
                                        <p:cTn id="115" dur="1" fill="hold">
                                          <p:stCondLst>
                                            <p:cond delay="0"/>
                                          </p:stCondLst>
                                        </p:cTn>
                                        <p:tgtEl>
                                          <p:spTgt spid="21"/>
                                        </p:tgtEl>
                                        <p:attrNameLst>
                                          <p:attrName>style.visibility</p:attrName>
                                        </p:attrNameLst>
                                      </p:cBhvr>
                                      <p:to>
                                        <p:strVal val="visible"/>
                                      </p:to>
                                    </p:set>
                                  </p:childTnLst>
                                </p:cTn>
                              </p:par>
                            </p:childTnLst>
                          </p:cTn>
                        </p:par>
                        <p:par>
                          <p:cTn id="116" fill="hold">
                            <p:stCondLst>
                              <p:cond delay="500"/>
                            </p:stCondLst>
                            <p:childTnLst>
                              <p:par>
                                <p:cTn id="117" presetID="1" presetClass="entr" presetSubtype="0" fill="hold" grpId="0" nodeType="after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5">
                                            <p:txEl>
                                              <p:pRg st="7" end="7"/>
                                            </p:txEl>
                                          </p:spTgt>
                                        </p:tgtEl>
                                        <p:attrNameLst>
                                          <p:attrName>style.visibility</p:attrName>
                                        </p:attrNameLst>
                                      </p:cBhvr>
                                      <p:to>
                                        <p:strVal val="visible"/>
                                      </p:to>
                                    </p:set>
                                  </p:childTnLst>
                                </p:cTn>
                              </p:par>
                            </p:childTnLst>
                          </p:cTn>
                        </p:par>
                        <p:par>
                          <p:cTn id="123" fill="hold">
                            <p:stCondLst>
                              <p:cond delay="0"/>
                            </p:stCondLst>
                            <p:childTnLst>
                              <p:par>
                                <p:cTn id="124" presetID="1" presetClass="entr" presetSubtype="0" fill="hold" nodeType="afterEffect">
                                  <p:stCondLst>
                                    <p:cond delay="0"/>
                                  </p:stCondLst>
                                  <p:childTnLst>
                                    <p:set>
                                      <p:cBhvr>
                                        <p:cTn id="125" dur="1" fill="hold">
                                          <p:stCondLst>
                                            <p:cond delay="0"/>
                                          </p:stCondLst>
                                        </p:cTn>
                                        <p:tgtEl>
                                          <p:spTgt spid="15"/>
                                        </p:tgtEl>
                                        <p:attrNameLst>
                                          <p:attrName>style.visibility</p:attrName>
                                        </p:attrNameLst>
                                      </p:cBhvr>
                                      <p:to>
                                        <p:strVal val="visible"/>
                                      </p:to>
                                    </p:set>
                                  </p:childTnLst>
                                </p:cTn>
                              </p:par>
                            </p:childTnLst>
                          </p:cTn>
                        </p:par>
                        <p:par>
                          <p:cTn id="126" fill="hold">
                            <p:stCondLst>
                              <p:cond delay="0"/>
                            </p:stCondLst>
                            <p:childTnLst>
                              <p:par>
                                <p:cTn id="127" presetID="53" presetClass="entr" presetSubtype="16" fill="hold" grpId="0" nodeType="afterEffect">
                                  <p:stCondLst>
                                    <p:cond delay="0"/>
                                  </p:stCondLst>
                                  <p:childTnLst>
                                    <p:set>
                                      <p:cBhvr>
                                        <p:cTn id="128" dur="1" fill="hold">
                                          <p:stCondLst>
                                            <p:cond delay="0"/>
                                          </p:stCondLst>
                                        </p:cTn>
                                        <p:tgtEl>
                                          <p:spTgt spid="14"/>
                                        </p:tgtEl>
                                        <p:attrNameLst>
                                          <p:attrName>style.visibility</p:attrName>
                                        </p:attrNameLst>
                                      </p:cBhvr>
                                      <p:to>
                                        <p:strVal val="visible"/>
                                      </p:to>
                                    </p:set>
                                    <p:anim calcmode="lin" valueType="num">
                                      <p:cBhvr>
                                        <p:cTn id="129" dur="500" fill="hold"/>
                                        <p:tgtEl>
                                          <p:spTgt spid="14"/>
                                        </p:tgtEl>
                                        <p:attrNameLst>
                                          <p:attrName>ppt_w</p:attrName>
                                        </p:attrNameLst>
                                      </p:cBhvr>
                                      <p:tavLst>
                                        <p:tav tm="0">
                                          <p:val>
                                            <p:fltVal val="0"/>
                                          </p:val>
                                        </p:tav>
                                        <p:tav tm="100000">
                                          <p:val>
                                            <p:strVal val="#ppt_w"/>
                                          </p:val>
                                        </p:tav>
                                      </p:tavLst>
                                    </p:anim>
                                    <p:anim calcmode="lin" valueType="num">
                                      <p:cBhvr>
                                        <p:cTn id="130" dur="500" fill="hold"/>
                                        <p:tgtEl>
                                          <p:spTgt spid="14"/>
                                        </p:tgtEl>
                                        <p:attrNameLst>
                                          <p:attrName>ppt_h</p:attrName>
                                        </p:attrNameLst>
                                      </p:cBhvr>
                                      <p:tavLst>
                                        <p:tav tm="0">
                                          <p:val>
                                            <p:fltVal val="0"/>
                                          </p:val>
                                        </p:tav>
                                        <p:tav tm="100000">
                                          <p:val>
                                            <p:strVal val="#ppt_h"/>
                                          </p:val>
                                        </p:tav>
                                      </p:tavLst>
                                    </p:anim>
                                    <p:animEffect transition="in" filter="fade">
                                      <p:cBhvr>
                                        <p:cTn id="131" dur="500"/>
                                        <p:tgtEl>
                                          <p:spTgt spid="14"/>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5">
                                            <p:txEl>
                                              <p:pRg st="8" end="8"/>
                                            </p:txEl>
                                          </p:spTgt>
                                        </p:tgtEl>
                                        <p:attrNameLst>
                                          <p:attrName>style.visibility</p:attrName>
                                        </p:attrNameLst>
                                      </p:cBhvr>
                                      <p:to>
                                        <p:strVal val="visible"/>
                                      </p:to>
                                    </p:set>
                                  </p:childTnLst>
                                </p:cTn>
                              </p:par>
                            </p:childTnLst>
                          </p:cTn>
                        </p:par>
                        <p:par>
                          <p:cTn id="136" fill="hold">
                            <p:stCondLst>
                              <p:cond delay="0"/>
                            </p:stCondLst>
                            <p:childTnLst>
                              <p:par>
                                <p:cTn id="137" presetID="1" presetClass="entr" presetSubtype="0" fill="hold" nodeType="afterEffect">
                                  <p:stCondLst>
                                    <p:cond delay="0"/>
                                  </p:stCondLst>
                                  <p:childTnLst>
                                    <p:set>
                                      <p:cBhvr>
                                        <p:cTn id="138" dur="1" fill="hold">
                                          <p:stCondLst>
                                            <p:cond delay="0"/>
                                          </p:stCondLst>
                                        </p:cTn>
                                        <p:tgtEl>
                                          <p:spTgt spid="22"/>
                                        </p:tgtEl>
                                        <p:attrNameLst>
                                          <p:attrName>style.visibility</p:attrName>
                                        </p:attrNameLst>
                                      </p:cBhvr>
                                      <p:to>
                                        <p:strVal val="visible"/>
                                      </p:to>
                                    </p:set>
                                  </p:childTnLst>
                                </p:cTn>
                              </p:par>
                            </p:childTnLst>
                          </p:cTn>
                        </p:par>
                        <p:par>
                          <p:cTn id="139" fill="hold">
                            <p:stCondLst>
                              <p:cond delay="0"/>
                            </p:stCondLst>
                            <p:childTnLst>
                              <p:par>
                                <p:cTn id="140" presetID="53" presetClass="entr" presetSubtype="16" fill="hold" grpId="0" nodeType="afterEffect">
                                  <p:stCondLst>
                                    <p:cond delay="0"/>
                                  </p:stCondLst>
                                  <p:childTnLst>
                                    <p:set>
                                      <p:cBhvr>
                                        <p:cTn id="141" dur="1" fill="hold">
                                          <p:stCondLst>
                                            <p:cond delay="0"/>
                                          </p:stCondLst>
                                        </p:cTn>
                                        <p:tgtEl>
                                          <p:spTgt spid="23"/>
                                        </p:tgtEl>
                                        <p:attrNameLst>
                                          <p:attrName>style.visibility</p:attrName>
                                        </p:attrNameLst>
                                      </p:cBhvr>
                                      <p:to>
                                        <p:strVal val="visible"/>
                                      </p:to>
                                    </p:set>
                                    <p:anim calcmode="lin" valueType="num">
                                      <p:cBhvr>
                                        <p:cTn id="142" dur="500" fill="hold"/>
                                        <p:tgtEl>
                                          <p:spTgt spid="23"/>
                                        </p:tgtEl>
                                        <p:attrNameLst>
                                          <p:attrName>ppt_w</p:attrName>
                                        </p:attrNameLst>
                                      </p:cBhvr>
                                      <p:tavLst>
                                        <p:tav tm="0">
                                          <p:val>
                                            <p:fltVal val="0"/>
                                          </p:val>
                                        </p:tav>
                                        <p:tav tm="100000">
                                          <p:val>
                                            <p:strVal val="#ppt_w"/>
                                          </p:val>
                                        </p:tav>
                                      </p:tavLst>
                                    </p:anim>
                                    <p:anim calcmode="lin" valueType="num">
                                      <p:cBhvr>
                                        <p:cTn id="143" dur="500" fill="hold"/>
                                        <p:tgtEl>
                                          <p:spTgt spid="23"/>
                                        </p:tgtEl>
                                        <p:attrNameLst>
                                          <p:attrName>ppt_h</p:attrName>
                                        </p:attrNameLst>
                                      </p:cBhvr>
                                      <p:tavLst>
                                        <p:tav tm="0">
                                          <p:val>
                                            <p:fltVal val="0"/>
                                          </p:val>
                                        </p:tav>
                                        <p:tav tm="100000">
                                          <p:val>
                                            <p:strVal val="#ppt_h"/>
                                          </p:val>
                                        </p:tav>
                                      </p:tavLst>
                                    </p:anim>
                                    <p:animEffect transition="in" filter="fade">
                                      <p:cBhvr>
                                        <p:cTn id="1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P spid="12" grpId="0" animBg="1"/>
      <p:bldP spid="14" grpId="0" animBg="1"/>
      <p:bldP spid="16" grpId="0" animBg="1"/>
      <p:bldP spid="19" grpId="0" animBg="1"/>
      <p:bldP spid="23" grpId="0" animBg="1"/>
      <p:bldP spid="24" grpId="0"/>
      <p:bldP spid="25" grpId="0"/>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UDP Talk</a:t>
            </a:r>
          </a:p>
        </p:txBody>
      </p:sp>
      <p:pic>
        <p:nvPicPr>
          <p:cNvPr id="9" name="Screenshot 2022-04-12 at 10.07.29.png" descr="Screenshot 2022-04-12 at 10.07.29.png">
            <a:extLst>
              <a:ext uri="{FF2B5EF4-FFF2-40B4-BE49-F238E27FC236}">
                <a16:creationId xmlns:a16="http://schemas.microsoft.com/office/drawing/2014/main" id="{2601A3B4-A859-818E-44B6-08152FFFFAA6}"/>
              </a:ext>
            </a:extLst>
          </p:cNvPr>
          <p:cNvPicPr>
            <a:picLocks noChangeAspect="1"/>
          </p:cNvPicPr>
          <p:nvPr/>
        </p:nvPicPr>
        <p:blipFill>
          <a:blip r:embed="rId3"/>
          <a:stretch>
            <a:fillRect/>
          </a:stretch>
        </p:blipFill>
        <p:spPr>
          <a:xfrm>
            <a:off x="152399" y="940650"/>
            <a:ext cx="7067525" cy="5274028"/>
          </a:xfrm>
          <a:prstGeom prst="rect">
            <a:avLst/>
          </a:prstGeom>
          <a:ln w="12700">
            <a:miter lim="400000"/>
          </a:ln>
          <a:effectLst>
            <a:outerShdw blurRad="190500" dist="12700" dir="5400000" rotWithShape="0">
              <a:srgbClr val="000000">
                <a:alpha val="75000"/>
              </a:srgbClr>
            </a:outerShdw>
          </a:effectLst>
        </p:spPr>
      </p:pic>
      <p:pic>
        <p:nvPicPr>
          <p:cNvPr id="10" name="Screenshot 2022-04-12 at 10.09.39.png" descr="Screenshot 2022-04-12 at 10.09.39.png">
            <a:extLst>
              <a:ext uri="{FF2B5EF4-FFF2-40B4-BE49-F238E27FC236}">
                <a16:creationId xmlns:a16="http://schemas.microsoft.com/office/drawing/2014/main" id="{EA4F32DE-08FF-623F-C2AE-9DB90E8F0A9E}"/>
              </a:ext>
            </a:extLst>
          </p:cNvPr>
          <p:cNvPicPr>
            <a:picLocks noChangeAspect="1"/>
          </p:cNvPicPr>
          <p:nvPr/>
        </p:nvPicPr>
        <p:blipFill>
          <a:blip r:embed="rId4"/>
          <a:stretch>
            <a:fillRect/>
          </a:stretch>
        </p:blipFill>
        <p:spPr>
          <a:xfrm>
            <a:off x="152399" y="455921"/>
            <a:ext cx="3333750" cy="374801"/>
          </a:xfrm>
          <a:prstGeom prst="rect">
            <a:avLst/>
          </a:prstGeom>
          <a:ln w="12700">
            <a:miter lim="400000"/>
          </a:ln>
          <a:effectLst>
            <a:outerShdw blurRad="190500" dist="12700" dir="5400000" rotWithShape="0">
              <a:srgbClr val="000000">
                <a:alpha val="75000"/>
              </a:srgbClr>
            </a:outerShdw>
          </a:effectLst>
        </p:spPr>
      </p:pic>
      <p:pic>
        <p:nvPicPr>
          <p:cNvPr id="11" name="Screenshot 2022-04-12 at 10.10.17.png" descr="Screenshot 2022-04-12 at 10.10.17.png">
            <a:extLst>
              <a:ext uri="{FF2B5EF4-FFF2-40B4-BE49-F238E27FC236}">
                <a16:creationId xmlns:a16="http://schemas.microsoft.com/office/drawing/2014/main" id="{DAD3293F-DBF2-C7C8-DF8E-FDF72FB5EF64}"/>
              </a:ext>
            </a:extLst>
          </p:cNvPr>
          <p:cNvPicPr>
            <a:picLocks noChangeAspect="1"/>
          </p:cNvPicPr>
          <p:nvPr/>
        </p:nvPicPr>
        <p:blipFill>
          <a:blip r:embed="rId5"/>
          <a:stretch>
            <a:fillRect/>
          </a:stretch>
        </p:blipFill>
        <p:spPr>
          <a:xfrm>
            <a:off x="1680095" y="5628811"/>
            <a:ext cx="4343401" cy="1135207"/>
          </a:xfrm>
          <a:prstGeom prst="rect">
            <a:avLst/>
          </a:prstGeom>
          <a:ln w="12700">
            <a:miter lim="400000"/>
          </a:ln>
          <a:effectLst>
            <a:outerShdw blurRad="190500" dist="12700" dir="5400000" rotWithShape="0">
              <a:srgbClr val="000000">
                <a:alpha val="75000"/>
              </a:srgbClr>
            </a:outerShdw>
          </a:effectLst>
        </p:spPr>
      </p:pic>
      <p:pic>
        <p:nvPicPr>
          <p:cNvPr id="12" name="Screenshot 2022-04-12 at 10.10.49.png" descr="Screenshot 2022-04-12 at 10.10.49.png">
            <a:extLst>
              <a:ext uri="{FF2B5EF4-FFF2-40B4-BE49-F238E27FC236}">
                <a16:creationId xmlns:a16="http://schemas.microsoft.com/office/drawing/2014/main" id="{0B3786E3-29D4-0316-3451-B97BF762DAD0}"/>
              </a:ext>
            </a:extLst>
          </p:cNvPr>
          <p:cNvPicPr>
            <a:picLocks noChangeAspect="1"/>
          </p:cNvPicPr>
          <p:nvPr/>
        </p:nvPicPr>
        <p:blipFill>
          <a:blip r:embed="rId6"/>
          <a:stretch>
            <a:fillRect/>
          </a:stretch>
        </p:blipFill>
        <p:spPr>
          <a:xfrm>
            <a:off x="6096000" y="5628811"/>
            <a:ext cx="3345946" cy="791430"/>
          </a:xfrm>
          <a:prstGeom prst="rect">
            <a:avLst/>
          </a:prstGeom>
          <a:ln w="12700">
            <a:miter lim="400000"/>
          </a:ln>
          <a:effectLst>
            <a:outerShdw blurRad="190500" dist="12700" dir="5400000" rotWithShape="0">
              <a:srgbClr val="000000">
                <a:alpha val="75000"/>
              </a:srgbClr>
            </a:outerShdw>
          </a:effectLst>
        </p:spPr>
      </p:pic>
      <p:pic>
        <p:nvPicPr>
          <p:cNvPr id="13" name="Screenshot 2022-04-12 at 10.11.42.png" descr="Screenshot 2022-04-12 at 10.11.42.png">
            <a:extLst>
              <a:ext uri="{FF2B5EF4-FFF2-40B4-BE49-F238E27FC236}">
                <a16:creationId xmlns:a16="http://schemas.microsoft.com/office/drawing/2014/main" id="{76CB6F5D-A1C4-9079-AAFE-279605D49B5E}"/>
              </a:ext>
            </a:extLst>
          </p:cNvPr>
          <p:cNvPicPr>
            <a:picLocks noChangeAspect="1"/>
          </p:cNvPicPr>
          <p:nvPr/>
        </p:nvPicPr>
        <p:blipFill>
          <a:blip r:embed="rId7"/>
          <a:stretch>
            <a:fillRect/>
          </a:stretch>
        </p:blipFill>
        <p:spPr>
          <a:xfrm>
            <a:off x="7286625" y="940650"/>
            <a:ext cx="3901017" cy="2356865"/>
          </a:xfrm>
          <a:prstGeom prst="rect">
            <a:avLst/>
          </a:prstGeom>
          <a:ln w="12700">
            <a:miter lim="400000"/>
          </a:ln>
          <a:effectLst>
            <a:outerShdw blurRad="190500" dist="12700" dir="5400000" rotWithShape="0">
              <a:srgbClr val="000000">
                <a:alpha val="75000"/>
              </a:srgbClr>
            </a:outerShdw>
          </a:effectLst>
        </p:spPr>
      </p:pic>
      <p:pic>
        <p:nvPicPr>
          <p:cNvPr id="14" name="Screenshot 2022-04-12 at 10.18.31.png" descr="Screenshot 2022-04-12 at 10.18.31.png">
            <a:extLst>
              <a:ext uri="{FF2B5EF4-FFF2-40B4-BE49-F238E27FC236}">
                <a16:creationId xmlns:a16="http://schemas.microsoft.com/office/drawing/2014/main" id="{74D57769-C36E-ED78-45A2-575C50C72C2D}"/>
              </a:ext>
            </a:extLst>
          </p:cNvPr>
          <p:cNvPicPr>
            <a:picLocks noChangeAspect="1"/>
          </p:cNvPicPr>
          <p:nvPr/>
        </p:nvPicPr>
        <p:blipFill>
          <a:blip r:embed="rId8"/>
          <a:stretch>
            <a:fillRect/>
          </a:stretch>
        </p:blipFill>
        <p:spPr>
          <a:xfrm>
            <a:off x="7286625" y="3428094"/>
            <a:ext cx="3667014" cy="1949552"/>
          </a:xfrm>
          <a:prstGeom prst="rect">
            <a:avLst/>
          </a:prstGeom>
          <a:ln w="12700">
            <a:miter lim="400000"/>
          </a:ln>
          <a:effectLst>
            <a:outerShdw blurRad="190500" dist="12700" dir="5400000" rotWithShape="0">
              <a:srgbClr val="000000">
                <a:alpha val="75000"/>
              </a:srgbClr>
            </a:outerShdw>
          </a:effectLst>
        </p:spPr>
      </p:pic>
      <p:pic>
        <p:nvPicPr>
          <p:cNvPr id="8" name="Picture 2" descr="Talking - Free people icons">
            <a:extLst>
              <a:ext uri="{FF2B5EF4-FFF2-40B4-BE49-F238E27FC236}">
                <a16:creationId xmlns:a16="http://schemas.microsoft.com/office/drawing/2014/main" id="{16C3F4E3-4037-EECB-793F-E71A18A329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60174" y="4965045"/>
            <a:ext cx="1831826" cy="183182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descr="Demo">
            <a:extLst>
              <a:ext uri="{FF2B5EF4-FFF2-40B4-BE49-F238E27FC236}">
                <a16:creationId xmlns:a16="http://schemas.microsoft.com/office/drawing/2014/main" id="{D27AB501-2F92-5DC0-8C07-5F425AB7F6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9125" y="2037008"/>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UDP Talk (II)</a:t>
            </a:r>
          </a:p>
        </p:txBody>
      </p:sp>
      <p:pic>
        <p:nvPicPr>
          <p:cNvPr id="11" name="Screenshot 2022-04-12 at 10.14.03.png" descr="Screenshot 2022-04-12 at 10.14.03.png">
            <a:extLst>
              <a:ext uri="{FF2B5EF4-FFF2-40B4-BE49-F238E27FC236}">
                <a16:creationId xmlns:a16="http://schemas.microsoft.com/office/drawing/2014/main" id="{8D94ACF7-262E-4EAA-82E6-9741A9C9728C}"/>
              </a:ext>
            </a:extLst>
          </p:cNvPr>
          <p:cNvPicPr>
            <a:picLocks noChangeAspect="1"/>
          </p:cNvPicPr>
          <p:nvPr/>
        </p:nvPicPr>
        <p:blipFill>
          <a:blip r:embed="rId3"/>
          <a:stretch>
            <a:fillRect/>
          </a:stretch>
        </p:blipFill>
        <p:spPr>
          <a:xfrm>
            <a:off x="219075" y="202812"/>
            <a:ext cx="5676325" cy="2704319"/>
          </a:xfrm>
          <a:prstGeom prst="rect">
            <a:avLst/>
          </a:prstGeom>
          <a:ln w="12700">
            <a:miter lim="400000"/>
          </a:ln>
          <a:effectLst>
            <a:outerShdw blurRad="190500" dist="12700" dir="5400000" rotWithShape="0">
              <a:srgbClr val="000000">
                <a:alpha val="75000"/>
              </a:srgbClr>
            </a:outerShdw>
          </a:effectLst>
        </p:spPr>
      </p:pic>
      <p:pic>
        <p:nvPicPr>
          <p:cNvPr id="8" name="Picture 2" descr="Talking - Free people icons">
            <a:extLst>
              <a:ext uri="{FF2B5EF4-FFF2-40B4-BE49-F238E27FC236}">
                <a16:creationId xmlns:a16="http://schemas.microsoft.com/office/drawing/2014/main" id="{16C3F4E3-4037-EECB-793F-E71A18A32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0471" y="1809400"/>
            <a:ext cx="2310879" cy="23108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Screenshot 2022-04-12 at 10.12.52.png" descr="Screenshot 2022-04-12 at 10.12.52.png">
            <a:extLst>
              <a:ext uri="{FF2B5EF4-FFF2-40B4-BE49-F238E27FC236}">
                <a16:creationId xmlns:a16="http://schemas.microsoft.com/office/drawing/2014/main" id="{23A91F4B-3BA7-561F-02B1-821E5A75DD8B}"/>
              </a:ext>
            </a:extLst>
          </p:cNvPr>
          <p:cNvPicPr>
            <a:picLocks noChangeAspect="1"/>
          </p:cNvPicPr>
          <p:nvPr/>
        </p:nvPicPr>
        <p:blipFill>
          <a:blip r:embed="rId5"/>
          <a:stretch>
            <a:fillRect/>
          </a:stretch>
        </p:blipFill>
        <p:spPr>
          <a:xfrm>
            <a:off x="2085976" y="2329500"/>
            <a:ext cx="6267450" cy="2593428"/>
          </a:xfrm>
          <a:prstGeom prst="rect">
            <a:avLst/>
          </a:prstGeom>
          <a:ln w="12700">
            <a:miter lim="400000"/>
          </a:ln>
          <a:effectLst>
            <a:outerShdw blurRad="190500" dist="12700" dir="5400000" rotWithShape="0">
              <a:srgbClr val="000000">
                <a:alpha val="75000"/>
              </a:srgbClr>
            </a:outerShdw>
          </a:effectLst>
        </p:spPr>
      </p:pic>
      <p:pic>
        <p:nvPicPr>
          <p:cNvPr id="9" name="Screenshot 2022-04-12 at 10.15.26.png" descr="Screenshot 2022-04-12 at 10.15.26.png">
            <a:extLst>
              <a:ext uri="{FF2B5EF4-FFF2-40B4-BE49-F238E27FC236}">
                <a16:creationId xmlns:a16="http://schemas.microsoft.com/office/drawing/2014/main" id="{F04348F9-DB25-D6A6-D1CF-3DB7764B73A1}"/>
              </a:ext>
            </a:extLst>
          </p:cNvPr>
          <p:cNvPicPr>
            <a:picLocks noChangeAspect="1"/>
          </p:cNvPicPr>
          <p:nvPr/>
        </p:nvPicPr>
        <p:blipFill>
          <a:blip r:embed="rId6"/>
          <a:stretch>
            <a:fillRect/>
          </a:stretch>
        </p:blipFill>
        <p:spPr>
          <a:xfrm>
            <a:off x="3714751" y="4472742"/>
            <a:ext cx="8305800" cy="2149345"/>
          </a:xfrm>
          <a:prstGeom prst="rect">
            <a:avLst/>
          </a:prstGeom>
          <a:ln w="12700">
            <a:miter lim="400000"/>
          </a:ln>
          <a:effectLst>
            <a:outerShdw blurRad="190500" dist="12700" dir="5400000" rotWithShape="0">
              <a:srgbClr val="000000">
                <a:alpha val="75000"/>
              </a:srgbClr>
            </a:outerShdw>
          </a:effectLst>
        </p:spPr>
      </p:pic>
      <p:pic>
        <p:nvPicPr>
          <p:cNvPr id="3" name="Picture 2" descr="Demo">
            <a:extLst>
              <a:ext uri="{FF2B5EF4-FFF2-40B4-BE49-F238E27FC236}">
                <a16:creationId xmlns:a16="http://schemas.microsoft.com/office/drawing/2014/main" id="{AFA370D9-6266-2E41-EF20-C6BAF0BF5D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49" y="4578159"/>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1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UDP Talk (III)</a:t>
            </a:r>
          </a:p>
        </p:txBody>
      </p:sp>
      <p:pic>
        <p:nvPicPr>
          <p:cNvPr id="3" name="Screenshot 2022-04-12 at 10.21.21.png" descr="Screenshot 2022-04-12 at 10.21.21.png">
            <a:extLst>
              <a:ext uri="{FF2B5EF4-FFF2-40B4-BE49-F238E27FC236}">
                <a16:creationId xmlns:a16="http://schemas.microsoft.com/office/drawing/2014/main" id="{4C57D4EA-2591-31D4-FCB3-F7D583406387}"/>
              </a:ext>
            </a:extLst>
          </p:cNvPr>
          <p:cNvPicPr>
            <a:picLocks noChangeAspect="1"/>
          </p:cNvPicPr>
          <p:nvPr/>
        </p:nvPicPr>
        <p:blipFill>
          <a:blip r:embed="rId3"/>
          <a:stretch>
            <a:fillRect/>
          </a:stretch>
        </p:blipFill>
        <p:spPr>
          <a:xfrm>
            <a:off x="7048500" y="2324090"/>
            <a:ext cx="4847849" cy="4347333"/>
          </a:xfrm>
          <a:prstGeom prst="rect">
            <a:avLst/>
          </a:prstGeom>
          <a:ln w="12700">
            <a:miter lim="400000"/>
          </a:ln>
          <a:effectLst>
            <a:outerShdw blurRad="190500" dist="12700" dir="5400000" rotWithShape="0">
              <a:srgbClr val="000000">
                <a:alpha val="75000"/>
              </a:srgbClr>
            </a:outerShdw>
          </a:effectLst>
        </p:spPr>
      </p:pic>
      <p:pic>
        <p:nvPicPr>
          <p:cNvPr id="4" name="Screenshot 2022-04-12 at 10.22.29.png" descr="Screenshot 2022-04-12 at 10.22.29.png">
            <a:extLst>
              <a:ext uri="{FF2B5EF4-FFF2-40B4-BE49-F238E27FC236}">
                <a16:creationId xmlns:a16="http://schemas.microsoft.com/office/drawing/2014/main" id="{AF91A654-9B95-0890-4AFD-74E8424903BF}"/>
              </a:ext>
            </a:extLst>
          </p:cNvPr>
          <p:cNvPicPr>
            <a:picLocks noChangeAspect="1"/>
          </p:cNvPicPr>
          <p:nvPr/>
        </p:nvPicPr>
        <p:blipFill>
          <a:blip r:embed="rId4"/>
          <a:stretch>
            <a:fillRect/>
          </a:stretch>
        </p:blipFill>
        <p:spPr>
          <a:xfrm>
            <a:off x="165621" y="466375"/>
            <a:ext cx="6753225" cy="6205048"/>
          </a:xfrm>
          <a:prstGeom prst="rect">
            <a:avLst/>
          </a:prstGeom>
          <a:ln w="12700">
            <a:miter lim="400000"/>
          </a:ln>
          <a:effectLst>
            <a:outerShdw blurRad="190500" dist="12700" dir="5400000" rotWithShape="0">
              <a:srgbClr val="000000">
                <a:alpha val="75000"/>
              </a:srgbClr>
            </a:outerShdw>
          </a:effectLst>
        </p:spPr>
      </p:pic>
      <p:pic>
        <p:nvPicPr>
          <p:cNvPr id="8" name="Picture 2" descr="Talking - Free people icons">
            <a:extLst>
              <a:ext uri="{FF2B5EF4-FFF2-40B4-BE49-F238E27FC236}">
                <a16:creationId xmlns:a16="http://schemas.microsoft.com/office/drawing/2014/main" id="{16C3F4E3-4037-EECB-793F-E71A18A329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124" y="954964"/>
            <a:ext cx="2310879" cy="23108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Demo">
            <a:extLst>
              <a:ext uri="{FF2B5EF4-FFF2-40B4-BE49-F238E27FC236}">
                <a16:creationId xmlns:a16="http://schemas.microsoft.com/office/drawing/2014/main" id="{105D43EA-9B29-CCF6-B677-0B0939AE17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2010" y="5347855"/>
            <a:ext cx="1677457" cy="1584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Funcțiile</a:t>
            </a:r>
            <a:r>
              <a:rPr lang="en-US" dirty="0"/>
              <a:t> </a:t>
            </a:r>
            <a:r>
              <a:rPr lang="en-US" dirty="0" err="1"/>
              <a:t>nivelului</a:t>
            </a:r>
            <a:r>
              <a:rPr lang="en-US" dirty="0"/>
              <a:t> transport (IV)</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5" y="3158909"/>
            <a:ext cx="5282135" cy="230863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err="1"/>
              <a:t>Identificarea</a:t>
            </a:r>
            <a:r>
              <a:rPr lang="en-US" sz="3200" b="1" dirty="0"/>
              <a:t> </a:t>
            </a:r>
            <a:r>
              <a:rPr lang="en-US" sz="3200" b="1" dirty="0" err="1"/>
              <a:t>aplicațiilor</a:t>
            </a:r>
            <a:endParaRPr lang="en-US" sz="3200" b="1" dirty="0"/>
          </a:p>
          <a:p>
            <a:pPr marL="50800" indent="0">
              <a:buNone/>
            </a:pPr>
            <a:r>
              <a:rPr lang="en-US" sz="3000" dirty="0" err="1"/>
              <a:t>Prin</a:t>
            </a:r>
            <a:r>
              <a:rPr lang="en-US" sz="3000" dirty="0"/>
              <a:t> </a:t>
            </a:r>
            <a:r>
              <a:rPr lang="en-US" sz="3000" dirty="0" err="1"/>
              <a:t>asigurarea</a:t>
            </a:r>
            <a:r>
              <a:rPr lang="en-US" sz="3000" dirty="0"/>
              <a:t> </a:t>
            </a:r>
            <a:r>
              <a:rPr lang="en-US" sz="3000" dirty="0" err="1"/>
              <a:t>chiar</a:t>
            </a:r>
            <a:r>
              <a:rPr lang="en-US" sz="3000" dirty="0"/>
              <a:t> </a:t>
            </a:r>
            <a:r>
              <a:rPr lang="en-US" sz="3000" dirty="0" err="1"/>
              <a:t>și</a:t>
            </a:r>
            <a:r>
              <a:rPr lang="en-US" sz="3000" dirty="0"/>
              <a:t> </a:t>
            </a:r>
            <a:r>
              <a:rPr lang="en-US" sz="3000" dirty="0" err="1"/>
              <a:t>atunci</a:t>
            </a:r>
            <a:r>
              <a:rPr lang="en-US" sz="3000" dirty="0"/>
              <a:t> </a:t>
            </a:r>
            <a:r>
              <a:rPr lang="en-US" sz="3000" dirty="0" err="1"/>
              <a:t>când</a:t>
            </a:r>
            <a:r>
              <a:rPr lang="en-US" sz="3000" dirty="0"/>
              <a:t> </a:t>
            </a:r>
            <a:r>
              <a:rPr lang="en-US" sz="3000" dirty="0" err="1"/>
              <a:t>mai</a:t>
            </a:r>
            <a:r>
              <a:rPr lang="en-US" sz="3000" dirty="0"/>
              <a:t> </a:t>
            </a:r>
            <a:r>
              <a:rPr lang="en-US" sz="3000" dirty="0" err="1"/>
              <a:t>multe</a:t>
            </a:r>
            <a:r>
              <a:rPr lang="en-US" sz="3000" dirty="0"/>
              <a:t> </a:t>
            </a:r>
            <a:r>
              <a:rPr lang="en-US" sz="3000" dirty="0" err="1"/>
              <a:t>aplicații</a:t>
            </a:r>
            <a:r>
              <a:rPr lang="en-US" sz="3000" dirty="0"/>
              <a:t> </a:t>
            </a:r>
            <a:r>
              <a:rPr lang="en-US" sz="3000" dirty="0" err="1"/>
              <a:t>rulează</a:t>
            </a:r>
            <a:r>
              <a:rPr lang="en-US" sz="3000" dirty="0"/>
              <a:t> pe un </a:t>
            </a:r>
            <a:r>
              <a:rPr lang="en-US" sz="3000" dirty="0" err="1"/>
              <a:t>dispozitiv</a:t>
            </a:r>
            <a:r>
              <a:rPr lang="en-US" sz="3000" dirty="0"/>
              <a:t>, </a:t>
            </a:r>
            <a:r>
              <a:rPr lang="en-US" sz="3000" dirty="0" err="1"/>
              <a:t>că</a:t>
            </a:r>
            <a:r>
              <a:rPr lang="en-US" sz="3000" dirty="0"/>
              <a:t> </a:t>
            </a:r>
            <a:r>
              <a:rPr lang="en-US" sz="3000" dirty="0" err="1"/>
              <a:t>toate</a:t>
            </a:r>
            <a:r>
              <a:rPr lang="en-US" sz="3000" dirty="0"/>
              <a:t> </a:t>
            </a:r>
            <a:r>
              <a:rPr lang="en-US" sz="3000" dirty="0" err="1"/>
              <a:t>aplicațiile</a:t>
            </a:r>
            <a:r>
              <a:rPr lang="en-US" sz="3000" dirty="0"/>
              <a:t> </a:t>
            </a:r>
            <a:r>
              <a:rPr lang="en-US" sz="3000" dirty="0" err="1"/>
              <a:t>primesc</a:t>
            </a:r>
            <a:r>
              <a:rPr lang="en-US" sz="3000" dirty="0"/>
              <a:t> </a:t>
            </a:r>
            <a:r>
              <a:rPr lang="en-US" sz="3000" dirty="0" err="1"/>
              <a:t>datele</a:t>
            </a:r>
            <a:r>
              <a:rPr lang="en-US" sz="3000" dirty="0"/>
              <a:t> </a:t>
            </a:r>
            <a:r>
              <a:rPr lang="en-US" sz="3000" dirty="0" err="1"/>
              <a:t>corecte</a:t>
            </a:r>
            <a:r>
              <a:rPr lang="en-US" sz="3000" dirty="0"/>
              <a:t>.</a:t>
            </a:r>
          </a:p>
        </p:txBody>
      </p:sp>
      <p:pic>
        <p:nvPicPr>
          <p:cNvPr id="4" name="Picture 2">
            <a:extLst>
              <a:ext uri="{FF2B5EF4-FFF2-40B4-BE49-F238E27FC236}">
                <a16:creationId xmlns:a16="http://schemas.microsoft.com/office/drawing/2014/main" id="{28D0645B-5F51-4A13-1750-5E950D0F5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565" y="2291855"/>
            <a:ext cx="6032170" cy="4042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794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83" y="15958"/>
            <a:ext cx="11353800" cy="1325563"/>
          </a:xfrm>
        </p:spPr>
        <p:txBody>
          <a:bodyPr>
            <a:normAutofit/>
          </a:bodyPr>
          <a:lstStyle/>
          <a:p>
            <a:r>
              <a:rPr lang="en-US" altLang="en-US" dirty="0" err="1"/>
              <a:t>Poanta</a:t>
            </a:r>
            <a:r>
              <a:rPr lang="en-US" altLang="en-US" dirty="0"/>
              <a:t> </a:t>
            </a:r>
            <a:r>
              <a:rPr lang="en-US" altLang="en-US" dirty="0" err="1"/>
              <a:t>cursului</a:t>
            </a:r>
            <a:endParaRPr lang="en-US" dirty="0"/>
          </a:p>
        </p:txBody>
      </p:sp>
      <p:pic>
        <p:nvPicPr>
          <p:cNvPr id="1026" name="Picture 2" descr="TCP protocol t shirt for developers – Threadhub">
            <a:extLst>
              <a:ext uri="{FF2B5EF4-FFF2-40B4-BE49-F238E27FC236}">
                <a16:creationId xmlns:a16="http://schemas.microsoft.com/office/drawing/2014/main" id="{E1819C04-686F-954B-911E-E9ACBA890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844" y="956509"/>
            <a:ext cx="4900156" cy="4900156"/>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pic>
        <p:nvPicPr>
          <p:cNvPr id="1028" name="Picture 4" descr="Computer Science Programmer UDP Joke' Women's T-Shirt | Spreadshirt">
            <a:extLst>
              <a:ext uri="{FF2B5EF4-FFF2-40B4-BE49-F238E27FC236}">
                <a16:creationId xmlns:a16="http://schemas.microsoft.com/office/drawing/2014/main" id="{2CA54A77-665A-83F6-8803-42BF3063B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80" y="956509"/>
            <a:ext cx="4900155" cy="4900155"/>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pic>
        <p:nvPicPr>
          <p:cNvPr id="21" name="Picture 20" descr="A picture containing mammal, bunny, rabbits and hares, domestic rabbit&#10;&#10;Description automatically generated">
            <a:extLst>
              <a:ext uri="{FF2B5EF4-FFF2-40B4-BE49-F238E27FC236}">
                <a16:creationId xmlns:a16="http://schemas.microsoft.com/office/drawing/2014/main" id="{EF051083-D624-A486-F84E-9AF5BBD6B3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 y="2667084"/>
            <a:ext cx="1732890" cy="4206874"/>
          </a:xfrm>
          <a:prstGeom prst="rect">
            <a:avLst/>
          </a:prstGeom>
          <a:effectLst>
            <a:outerShdw blurRad="50800" dist="38100" dir="5400000" algn="t" rotWithShape="0">
              <a:prstClr val="black">
                <a:alpha val="40000"/>
              </a:prstClr>
            </a:outerShdw>
          </a:effectLst>
        </p:spPr>
      </p:pic>
      <p:sp>
        <p:nvSpPr>
          <p:cNvPr id="22" name="Speech Bubble: Rectangle with Corners Rounded 21">
            <a:extLst>
              <a:ext uri="{FF2B5EF4-FFF2-40B4-BE49-F238E27FC236}">
                <a16:creationId xmlns:a16="http://schemas.microsoft.com/office/drawing/2014/main" id="{D9CB3E9F-B8D0-7DCA-B907-766FA5CC1206}"/>
              </a:ext>
            </a:extLst>
          </p:cNvPr>
          <p:cNvSpPr/>
          <p:nvPr/>
        </p:nvSpPr>
        <p:spPr>
          <a:xfrm>
            <a:off x="80508" y="1637180"/>
            <a:ext cx="2193644" cy="1029904"/>
          </a:xfrm>
          <a:prstGeom prst="wedgeRoundRectCallout">
            <a:avLst>
              <a:gd name="adj1" fmla="val -26820"/>
              <a:gd name="adj2" fmla="val 82126"/>
              <a:gd name="adj3" fmla="val 16667"/>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t>Are we there yet?</a:t>
            </a:r>
          </a:p>
          <a:p>
            <a:pPr algn="ctr"/>
            <a:r>
              <a:rPr lang="en-US" sz="2000" dirty="0"/>
              <a:t>Are we there yet?</a:t>
            </a:r>
          </a:p>
          <a:p>
            <a:pPr algn="ctr"/>
            <a:r>
              <a:rPr lang="en-US" sz="2000" dirty="0"/>
              <a:t>Are we there yet?</a:t>
            </a:r>
          </a:p>
        </p:txBody>
      </p:sp>
      <p:pic>
        <p:nvPicPr>
          <p:cNvPr id="24" name="Picture 23" descr="A picture containing cartoon, fictional character, statue, mammal&#10;&#10;Description automatically generated">
            <a:extLst>
              <a:ext uri="{FF2B5EF4-FFF2-40B4-BE49-F238E27FC236}">
                <a16:creationId xmlns:a16="http://schemas.microsoft.com/office/drawing/2014/main" id="{6558830A-9F65-C253-6E98-06939A5C85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655" y="2319688"/>
            <a:ext cx="3415703" cy="4554270"/>
          </a:xfrm>
          <a:prstGeom prst="rect">
            <a:avLst/>
          </a:prstGeom>
          <a:effectLst>
            <a:outerShdw blurRad="50800" dist="38100" dir="5400000" algn="t" rotWithShape="0">
              <a:prstClr val="black">
                <a:alpha val="40000"/>
              </a:prstClr>
            </a:outerShdw>
          </a:effectLst>
        </p:spPr>
      </p:pic>
      <p:sp>
        <p:nvSpPr>
          <p:cNvPr id="25" name="Speech Bubble: Rectangle with Corners Rounded 24">
            <a:extLst>
              <a:ext uri="{FF2B5EF4-FFF2-40B4-BE49-F238E27FC236}">
                <a16:creationId xmlns:a16="http://schemas.microsoft.com/office/drawing/2014/main" id="{C19E65D9-8E73-1B7A-BFCE-B5D51F647F0E}"/>
              </a:ext>
            </a:extLst>
          </p:cNvPr>
          <p:cNvSpPr/>
          <p:nvPr/>
        </p:nvSpPr>
        <p:spPr>
          <a:xfrm>
            <a:off x="10022609" y="1172454"/>
            <a:ext cx="1947093" cy="1029904"/>
          </a:xfrm>
          <a:prstGeom prst="wedgeRoundRectCallout">
            <a:avLst>
              <a:gd name="adj1" fmla="val 918"/>
              <a:gd name="adj2" fmla="val 86799"/>
              <a:gd name="adj3" fmla="val 16667"/>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t>UDP packet bar walks a into.</a:t>
            </a:r>
          </a:p>
        </p:txBody>
      </p:sp>
      <p:pic>
        <p:nvPicPr>
          <p:cNvPr id="1036" name="Picture 12" descr="Staying Hydrated On His Hike Stock Photo - Download Image Now - Drinking,  Water, Men - iStock">
            <a:extLst>
              <a:ext uri="{FF2B5EF4-FFF2-40B4-BE49-F238E27FC236}">
                <a16:creationId xmlns:a16="http://schemas.microsoft.com/office/drawing/2014/main" id="{2D4DD691-2F50-D2B0-9BA3-775B4A78AA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1213" y="4821649"/>
            <a:ext cx="3000408" cy="1916927"/>
          </a:xfrm>
          <a:prstGeom prst="roundRect">
            <a:avLst>
              <a:gd name="adj" fmla="val 8594"/>
            </a:avLst>
          </a:prstGeom>
          <a:solidFill>
            <a:srgbClr val="FFFFFF">
              <a:shade val="85000"/>
            </a:srgbClr>
          </a:solidFill>
          <a:ln>
            <a:noFill/>
          </a:ln>
          <a:effectLst>
            <a:outerShdw blurRad="50800" dist="38100" dir="13500000" algn="br" rotWithShape="0">
              <a:prstClr val="black">
                <a:alpha val="40000"/>
              </a:prstClr>
            </a:outerShdw>
            <a:reflection blurRad="12700" stA="38000" endPos="28000" dist="5000" dir="5400000" sy="-100000" algn="bl" rotWithShape="0"/>
          </a:effectLst>
        </p:spPr>
      </p:pic>
      <p:pic>
        <p:nvPicPr>
          <p:cNvPr id="1038" name="Picture 14" descr="2,800+ Pouring Bottle Of Water Stock Photos, Pictures &amp; Royalty-Free Images  - iStock">
            <a:extLst>
              <a:ext uri="{FF2B5EF4-FFF2-40B4-BE49-F238E27FC236}">
                <a16:creationId xmlns:a16="http://schemas.microsoft.com/office/drawing/2014/main" id="{DA70FAF2-056F-5E8A-87AC-438D553568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4461" y="4826226"/>
            <a:ext cx="2868525" cy="1912350"/>
          </a:xfrm>
          <a:prstGeom prst="roundRect">
            <a:avLst>
              <a:gd name="adj" fmla="val 8594"/>
            </a:avLst>
          </a:prstGeom>
          <a:solidFill>
            <a:srgbClr val="FFFFFF">
              <a:shade val="85000"/>
            </a:srgbClr>
          </a:solidFill>
          <a:ln>
            <a:noFill/>
          </a:ln>
          <a:effectLst>
            <a:outerShdw blurRad="50800" dist="38100" dir="18900000" algn="bl" rotWithShape="0">
              <a:prstClr val="black">
                <a:alpha val="40000"/>
              </a:prstClr>
            </a:outerShdw>
            <a:reflection blurRad="12700" stA="38000" endPos="28000" dist="5000" dir="5400000" sy="-100000" algn="bl" rotWithShape="0"/>
          </a:effectLst>
        </p:spPr>
      </p:pic>
      <p:sp>
        <p:nvSpPr>
          <p:cNvPr id="31" name="TextBox 30">
            <a:extLst>
              <a:ext uri="{FF2B5EF4-FFF2-40B4-BE49-F238E27FC236}">
                <a16:creationId xmlns:a16="http://schemas.microsoft.com/office/drawing/2014/main" id="{A8C8E213-B8EC-8A56-EF38-81E91197A84E}"/>
              </a:ext>
            </a:extLst>
          </p:cNvPr>
          <p:cNvSpPr txBox="1"/>
          <p:nvPr/>
        </p:nvSpPr>
        <p:spPr>
          <a:xfrm>
            <a:off x="170771" y="132291"/>
            <a:ext cx="6531687" cy="76944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200" dirty="0"/>
              <a:t>During the COVID19 pandemic all TCP applications were converted to use UDP in order to avoid handshakes.</a:t>
            </a:r>
          </a:p>
        </p:txBody>
      </p:sp>
    </p:spTree>
    <p:extLst>
      <p:ext uri="{BB962C8B-B14F-4D97-AF65-F5344CB8AC3E}">
        <p14:creationId xmlns:p14="http://schemas.microsoft.com/office/powerpoint/2010/main" val="307064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p:cTn id="13" dur="500" fill="hold"/>
                                        <p:tgtEl>
                                          <p:spTgt spid="1028"/>
                                        </p:tgtEl>
                                        <p:attrNameLst>
                                          <p:attrName>ppt_w</p:attrName>
                                        </p:attrNameLst>
                                      </p:cBhvr>
                                      <p:tavLst>
                                        <p:tav tm="0">
                                          <p:val>
                                            <p:fltVal val="0"/>
                                          </p:val>
                                        </p:tav>
                                        <p:tav tm="100000">
                                          <p:val>
                                            <p:strVal val="#ppt_w"/>
                                          </p:val>
                                        </p:tav>
                                      </p:tavLst>
                                    </p:anim>
                                    <p:anim calcmode="lin" valueType="num">
                                      <p:cBhvr>
                                        <p:cTn id="14" dur="500" fill="hold"/>
                                        <p:tgtEl>
                                          <p:spTgt spid="1028"/>
                                        </p:tgtEl>
                                        <p:attrNameLst>
                                          <p:attrName>ppt_h</p:attrName>
                                        </p:attrNameLst>
                                      </p:cBhvr>
                                      <p:tavLst>
                                        <p:tav tm="0">
                                          <p:val>
                                            <p:fltVal val="0"/>
                                          </p:val>
                                        </p:tav>
                                        <p:tav tm="100000">
                                          <p:val>
                                            <p:strVal val="#ppt_h"/>
                                          </p:val>
                                        </p:tav>
                                      </p:tavLst>
                                    </p:anim>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036"/>
                                        </p:tgtEl>
                                        <p:attrNameLst>
                                          <p:attrName>style.visibility</p:attrName>
                                        </p:attrNameLst>
                                      </p:cBhvr>
                                      <p:to>
                                        <p:strVal val="visible"/>
                                      </p:to>
                                    </p:set>
                                    <p:anim calcmode="lin" valueType="num">
                                      <p:cBhvr>
                                        <p:cTn id="20" dur="500" fill="hold"/>
                                        <p:tgtEl>
                                          <p:spTgt spid="1036"/>
                                        </p:tgtEl>
                                        <p:attrNameLst>
                                          <p:attrName>ppt_w</p:attrName>
                                        </p:attrNameLst>
                                      </p:cBhvr>
                                      <p:tavLst>
                                        <p:tav tm="0">
                                          <p:val>
                                            <p:fltVal val="0"/>
                                          </p:val>
                                        </p:tav>
                                        <p:tav tm="100000">
                                          <p:val>
                                            <p:strVal val="#ppt_w"/>
                                          </p:val>
                                        </p:tav>
                                      </p:tavLst>
                                    </p:anim>
                                    <p:anim calcmode="lin" valueType="num">
                                      <p:cBhvr>
                                        <p:cTn id="21" dur="500" fill="hold"/>
                                        <p:tgtEl>
                                          <p:spTgt spid="1036"/>
                                        </p:tgtEl>
                                        <p:attrNameLst>
                                          <p:attrName>ppt_h</p:attrName>
                                        </p:attrNameLst>
                                      </p:cBhvr>
                                      <p:tavLst>
                                        <p:tav tm="0">
                                          <p:val>
                                            <p:fltVal val="0"/>
                                          </p:val>
                                        </p:tav>
                                        <p:tav tm="100000">
                                          <p:val>
                                            <p:strVal val="#ppt_h"/>
                                          </p:val>
                                        </p:tav>
                                      </p:tavLst>
                                    </p:anim>
                                    <p:animEffect transition="in" filter="fade">
                                      <p:cBhvr>
                                        <p:cTn id="22" dur="500"/>
                                        <p:tgtEl>
                                          <p:spTgt spid="1036"/>
                                        </p:tgtEl>
                                      </p:cBhvr>
                                    </p:animEffec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1038"/>
                                        </p:tgtEl>
                                        <p:attrNameLst>
                                          <p:attrName>style.visibility</p:attrName>
                                        </p:attrNameLst>
                                      </p:cBhvr>
                                      <p:to>
                                        <p:strVal val="visible"/>
                                      </p:to>
                                    </p:set>
                                    <p:anim calcmode="lin" valueType="num">
                                      <p:cBhvr>
                                        <p:cTn id="26" dur="500" fill="hold"/>
                                        <p:tgtEl>
                                          <p:spTgt spid="1038"/>
                                        </p:tgtEl>
                                        <p:attrNameLst>
                                          <p:attrName>ppt_w</p:attrName>
                                        </p:attrNameLst>
                                      </p:cBhvr>
                                      <p:tavLst>
                                        <p:tav tm="0">
                                          <p:val>
                                            <p:fltVal val="0"/>
                                          </p:val>
                                        </p:tav>
                                        <p:tav tm="100000">
                                          <p:val>
                                            <p:strVal val="#ppt_w"/>
                                          </p:val>
                                        </p:tav>
                                      </p:tavLst>
                                    </p:anim>
                                    <p:anim calcmode="lin" valueType="num">
                                      <p:cBhvr>
                                        <p:cTn id="27" dur="500" fill="hold"/>
                                        <p:tgtEl>
                                          <p:spTgt spid="1038"/>
                                        </p:tgtEl>
                                        <p:attrNameLst>
                                          <p:attrName>ppt_h</p:attrName>
                                        </p:attrNameLst>
                                      </p:cBhvr>
                                      <p:tavLst>
                                        <p:tav tm="0">
                                          <p:val>
                                            <p:fltVal val="0"/>
                                          </p:val>
                                        </p:tav>
                                        <p:tav tm="100000">
                                          <p:val>
                                            <p:strVal val="#ppt_h"/>
                                          </p:val>
                                        </p:tav>
                                      </p:tavLst>
                                    </p:anim>
                                    <p:animEffect transition="in" filter="fade">
                                      <p:cBhvr>
                                        <p:cTn id="28" dur="500"/>
                                        <p:tgtEl>
                                          <p:spTgt spid="103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0-#ppt_w/2"/>
                                          </p:val>
                                        </p:tav>
                                        <p:tav tm="100000">
                                          <p:val>
                                            <p:strVal val="#ppt_x"/>
                                          </p:val>
                                        </p:tav>
                                      </p:tavLst>
                                    </p:anim>
                                    <p:anim calcmode="lin" valueType="num">
                                      <p:cBhvr additive="base">
                                        <p:cTn id="34" dur="500" fill="hold"/>
                                        <p:tgtEl>
                                          <p:spTgt spid="21"/>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2" presetClass="entr" presetSubtype="2"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1+#ppt_w/2"/>
                                          </p:val>
                                        </p:tav>
                                        <p:tav tm="100000">
                                          <p:val>
                                            <p:strVal val="#ppt_x"/>
                                          </p:val>
                                        </p:tav>
                                      </p:tavLst>
                                    </p:anim>
                                    <p:anim calcmode="lin" valueType="num">
                                      <p:cBhvr additive="base">
                                        <p:cTn id="45" dur="500" fill="hold"/>
                                        <p:tgtEl>
                                          <p:spTgt spid="24"/>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p:cTn id="56" dur="1000" fill="hold"/>
                                        <p:tgtEl>
                                          <p:spTgt spid="31"/>
                                        </p:tgtEl>
                                        <p:attrNameLst>
                                          <p:attrName>ppt_w</p:attrName>
                                        </p:attrNameLst>
                                      </p:cBhvr>
                                      <p:tavLst>
                                        <p:tav tm="0">
                                          <p:val>
                                            <p:strVal val="#ppt_w*0.70"/>
                                          </p:val>
                                        </p:tav>
                                        <p:tav tm="100000">
                                          <p:val>
                                            <p:strVal val="#ppt_w"/>
                                          </p:val>
                                        </p:tav>
                                      </p:tavLst>
                                    </p:anim>
                                    <p:anim calcmode="lin" valueType="num">
                                      <p:cBhvr>
                                        <p:cTn id="57" dur="1000" fill="hold"/>
                                        <p:tgtEl>
                                          <p:spTgt spid="31"/>
                                        </p:tgtEl>
                                        <p:attrNameLst>
                                          <p:attrName>ppt_h</p:attrName>
                                        </p:attrNameLst>
                                      </p:cBhvr>
                                      <p:tavLst>
                                        <p:tav tm="0">
                                          <p:val>
                                            <p:strVal val="#ppt_h"/>
                                          </p:val>
                                        </p:tav>
                                        <p:tav tm="100000">
                                          <p:val>
                                            <p:strVal val="#ppt_h"/>
                                          </p:val>
                                        </p:tav>
                                      </p:tavLst>
                                    </p:anim>
                                    <p:animEffect transition="in" filter="fade">
                                      <p:cBhvr>
                                        <p:cTn id="5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77DE14-9880-705E-6882-164A541E8933}"/>
              </a:ext>
            </a:extLst>
          </p:cNvPr>
          <p:cNvSpPr>
            <a:spLocks noGrp="1"/>
          </p:cNvSpPr>
          <p:nvPr>
            <p:ph type="title"/>
          </p:nvPr>
        </p:nvSpPr>
        <p:spPr/>
        <p:txBody>
          <a:bodyPr>
            <a:normAutofit/>
          </a:bodyPr>
          <a:lstStyle/>
          <a:p>
            <a:r>
              <a:rPr lang="en-US" altLang="en-US" sz="4800" dirty="0" err="1">
                <a:solidFill>
                  <a:schemeClr val="bg1"/>
                </a:solidFill>
              </a:rPr>
              <a:t>Vă</a:t>
            </a:r>
            <a:r>
              <a:rPr lang="en-US" altLang="en-US" sz="4800" dirty="0">
                <a:solidFill>
                  <a:schemeClr val="bg1"/>
                </a:solidFill>
              </a:rPr>
              <a:t> </a:t>
            </a:r>
            <a:r>
              <a:rPr lang="en-US" altLang="en-US" sz="4800" dirty="0" err="1">
                <a:solidFill>
                  <a:schemeClr val="bg1"/>
                </a:solidFill>
              </a:rPr>
              <a:t>mulțumesc</a:t>
            </a:r>
            <a:r>
              <a:rPr lang="en-US" altLang="en-US" sz="4800" dirty="0">
                <a:solidFill>
                  <a:schemeClr val="bg1"/>
                </a:solidFill>
              </a:rPr>
              <a:t>!</a:t>
            </a:r>
            <a:endParaRPr lang="en-US" dirty="0"/>
          </a:p>
        </p:txBody>
      </p:sp>
      <p:sp>
        <p:nvSpPr>
          <p:cNvPr id="10" name="Subtitle 9">
            <a:extLst>
              <a:ext uri="{FF2B5EF4-FFF2-40B4-BE49-F238E27FC236}">
                <a16:creationId xmlns:a16="http://schemas.microsoft.com/office/drawing/2014/main" id="{71432317-045A-B767-4304-FAB0C3E2EBDA}"/>
              </a:ext>
            </a:extLst>
          </p:cNvPr>
          <p:cNvSpPr>
            <a:spLocks noGrp="1"/>
          </p:cNvSpPr>
          <p:nvPr>
            <p:ph type="subTitle" idx="13"/>
          </p:nvPr>
        </p:nvSpPr>
        <p:spPr/>
        <p:txBody>
          <a:bodyPr>
            <a:normAutofit/>
          </a:bodyPr>
          <a:lstStyle/>
          <a:p>
            <a:r>
              <a:rPr lang="en-US" altLang="en-US" sz="2400" dirty="0">
                <a:solidFill>
                  <a:schemeClr val="bg1"/>
                </a:solidFill>
              </a:rPr>
              <a:t>Ne </a:t>
            </a:r>
            <a:r>
              <a:rPr lang="en-US" altLang="en-US" sz="2400" dirty="0" err="1">
                <a:solidFill>
                  <a:schemeClr val="bg1"/>
                </a:solidFill>
              </a:rPr>
              <a:t>vedem</a:t>
            </a:r>
            <a:r>
              <a:rPr lang="en-US" altLang="en-US" sz="2400" dirty="0">
                <a:solidFill>
                  <a:schemeClr val="bg1"/>
                </a:solidFill>
              </a:rPr>
              <a:t> la </a:t>
            </a:r>
            <a:r>
              <a:rPr lang="en-US" altLang="en-US" sz="2400" dirty="0" err="1">
                <a:solidFill>
                  <a:schemeClr val="bg1"/>
                </a:solidFill>
              </a:rPr>
              <a:t>cursul</a:t>
            </a:r>
            <a:r>
              <a:rPr lang="en-US" altLang="en-US" sz="2400" dirty="0">
                <a:solidFill>
                  <a:schemeClr val="bg1"/>
                </a:solidFill>
              </a:rPr>
              <a:t> </a:t>
            </a:r>
            <a:r>
              <a:rPr lang="en-US" altLang="en-US" sz="2400" dirty="0" err="1">
                <a:solidFill>
                  <a:schemeClr val="bg1"/>
                </a:solidFill>
              </a:rPr>
              <a:t>următor</a:t>
            </a:r>
            <a:r>
              <a:rPr lang="en-US" altLang="en-US" sz="2400" dirty="0">
                <a:solidFill>
                  <a:schemeClr val="bg1"/>
                </a:solidFill>
              </a:rPr>
              <a:t>.</a:t>
            </a:r>
            <a:endParaRPr lang="en-US" dirty="0"/>
          </a:p>
        </p:txBody>
      </p:sp>
      <p:pic>
        <p:nvPicPr>
          <p:cNvPr id="11" name="Picture 2" descr="Related image">
            <a:extLst>
              <a:ext uri="{FF2B5EF4-FFF2-40B4-BE49-F238E27FC236}">
                <a16:creationId xmlns:a16="http://schemas.microsoft.com/office/drawing/2014/main" id="{AC83B36C-90A7-3772-68DF-6ABDFECAF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06" t="7504" r="11436" b="5434"/>
          <a:stretch>
            <a:fillRect/>
          </a:stretch>
        </p:blipFill>
        <p:spPr bwMode="auto">
          <a:xfrm>
            <a:off x="4187824" y="2103439"/>
            <a:ext cx="3816351"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83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Funcțiile</a:t>
            </a:r>
            <a:r>
              <a:rPr lang="en-US" dirty="0"/>
              <a:t> </a:t>
            </a:r>
            <a:r>
              <a:rPr lang="en-US" dirty="0" err="1"/>
              <a:t>nivelului</a:t>
            </a:r>
            <a:r>
              <a:rPr lang="en-US" dirty="0"/>
              <a:t> transport (V)</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5" y="1554756"/>
            <a:ext cx="6818704" cy="5287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err="1"/>
              <a:t>Multiplexarea</a:t>
            </a:r>
            <a:r>
              <a:rPr lang="en-US" sz="2800" b="1" dirty="0"/>
              <a:t> </a:t>
            </a:r>
            <a:r>
              <a:rPr lang="en-US" sz="2800" b="1" dirty="0" err="1"/>
              <a:t>conversației</a:t>
            </a:r>
            <a:r>
              <a:rPr lang="en-US" sz="2800" b="1" dirty="0"/>
              <a:t>:</a:t>
            </a:r>
          </a:p>
          <a:p>
            <a:pPr marL="285750" indent="-285750"/>
            <a:r>
              <a:rPr lang="en-US" sz="2600" dirty="0" err="1"/>
              <a:t>Segmentarea</a:t>
            </a:r>
            <a:r>
              <a:rPr lang="en-US" sz="2600" dirty="0"/>
              <a:t> </a:t>
            </a:r>
            <a:r>
              <a:rPr lang="en-US" sz="2600" dirty="0" err="1"/>
              <a:t>datelor</a:t>
            </a:r>
            <a:r>
              <a:rPr lang="en-US" sz="2600" dirty="0"/>
              <a:t> </a:t>
            </a:r>
            <a:r>
              <a:rPr lang="en-US" sz="2600" dirty="0" err="1"/>
              <a:t>în</a:t>
            </a:r>
            <a:r>
              <a:rPr lang="en-US" sz="2600" dirty="0"/>
              <a:t> </a:t>
            </a:r>
            <a:r>
              <a:rPr lang="en-US" sz="2600" dirty="0" err="1"/>
              <a:t>bucăți</a:t>
            </a:r>
            <a:r>
              <a:rPr lang="en-US" sz="2600" dirty="0"/>
              <a:t> </a:t>
            </a:r>
            <a:r>
              <a:rPr lang="en-US" sz="2600" dirty="0" err="1"/>
              <a:t>mai</a:t>
            </a:r>
            <a:r>
              <a:rPr lang="en-US" sz="2600" dirty="0"/>
              <a:t> </a:t>
            </a:r>
            <a:r>
              <a:rPr lang="en-US" sz="2600" dirty="0" err="1"/>
              <a:t>mici</a:t>
            </a:r>
            <a:r>
              <a:rPr lang="en-US" sz="2600" dirty="0"/>
              <a:t> </a:t>
            </a:r>
            <a:r>
              <a:rPr lang="en-US" sz="2600" dirty="0" err="1"/>
              <a:t>permite</a:t>
            </a:r>
            <a:r>
              <a:rPr lang="en-US" sz="2600" dirty="0"/>
              <a:t> </a:t>
            </a:r>
            <a:r>
              <a:rPr lang="en-US" sz="2600" dirty="0" err="1"/>
              <a:t>intercalarea</a:t>
            </a:r>
            <a:r>
              <a:rPr lang="en-US" sz="2600" dirty="0"/>
              <a:t> (</a:t>
            </a:r>
            <a:r>
              <a:rPr lang="en-US" sz="2600" dirty="0" err="1"/>
              <a:t>multiplexarea</a:t>
            </a:r>
            <a:r>
              <a:rPr lang="en-US" sz="2600" dirty="0"/>
              <a:t>) </a:t>
            </a:r>
            <a:r>
              <a:rPr lang="en-US" sz="2600" dirty="0" err="1"/>
              <a:t>în</a:t>
            </a:r>
            <a:r>
              <a:rPr lang="en-US" sz="2600" dirty="0"/>
              <a:t> </a:t>
            </a:r>
            <a:r>
              <a:rPr lang="en-US" sz="2600" dirty="0" err="1"/>
              <a:t>aceeași</a:t>
            </a:r>
            <a:r>
              <a:rPr lang="en-US" sz="2600" dirty="0"/>
              <a:t> </a:t>
            </a:r>
            <a:r>
              <a:rPr lang="en-US" sz="2600" dirty="0" err="1"/>
              <a:t>rețea</a:t>
            </a:r>
            <a:r>
              <a:rPr lang="en-US" sz="2600" dirty="0"/>
              <a:t> a </a:t>
            </a:r>
            <a:r>
              <a:rPr lang="en-US" sz="2600" dirty="0" err="1"/>
              <a:t>mai</a:t>
            </a:r>
            <a:r>
              <a:rPr lang="en-US" sz="2600" dirty="0"/>
              <a:t> </a:t>
            </a:r>
            <a:r>
              <a:rPr lang="en-US" sz="2600" dirty="0" err="1"/>
              <a:t>multor</a:t>
            </a:r>
            <a:r>
              <a:rPr lang="en-US" sz="2600" dirty="0"/>
              <a:t> </a:t>
            </a:r>
            <a:r>
              <a:rPr lang="en-US" sz="2600" dirty="0" err="1"/>
              <a:t>comunicații</a:t>
            </a:r>
            <a:r>
              <a:rPr lang="en-US" sz="2600" dirty="0"/>
              <a:t> </a:t>
            </a:r>
            <a:r>
              <a:rPr lang="en-US" sz="2600" dirty="0" err="1"/>
              <a:t>diferite</a:t>
            </a:r>
            <a:r>
              <a:rPr lang="en-US" sz="2600" dirty="0"/>
              <a:t>, de la </a:t>
            </a:r>
            <a:r>
              <a:rPr lang="en-US" sz="2600" dirty="0" err="1"/>
              <a:t>mai</a:t>
            </a:r>
            <a:r>
              <a:rPr lang="en-US" sz="2600" dirty="0"/>
              <a:t> </a:t>
            </a:r>
            <a:r>
              <a:rPr lang="en-US" sz="2600" dirty="0" err="1"/>
              <a:t>mulți</a:t>
            </a:r>
            <a:r>
              <a:rPr lang="en-US" sz="2600" dirty="0"/>
              <a:t> </a:t>
            </a:r>
            <a:r>
              <a:rPr lang="en-US" sz="2600" dirty="0" err="1"/>
              <a:t>utilizatori</a:t>
            </a:r>
            <a:r>
              <a:rPr lang="en-US" sz="2600" dirty="0"/>
              <a:t> </a:t>
            </a:r>
            <a:r>
              <a:rPr lang="en-US" sz="2600" dirty="0" err="1"/>
              <a:t>diferiți</a:t>
            </a:r>
            <a:r>
              <a:rPr lang="en-US" sz="2600" dirty="0"/>
              <a:t>;</a:t>
            </a:r>
          </a:p>
          <a:p>
            <a:pPr marL="285750" indent="-285750"/>
            <a:r>
              <a:rPr lang="en-US" sz="2600" dirty="0" err="1"/>
              <a:t>Nivelul</a:t>
            </a:r>
            <a:r>
              <a:rPr lang="en-US" sz="2600" dirty="0"/>
              <a:t> transport </a:t>
            </a:r>
            <a:r>
              <a:rPr lang="en-US" sz="2600" dirty="0" err="1"/>
              <a:t>adaugă</a:t>
            </a:r>
            <a:r>
              <a:rPr lang="en-US" sz="2600" dirty="0"/>
              <a:t> un </a:t>
            </a:r>
            <a:r>
              <a:rPr lang="en-US" sz="2600" dirty="0" err="1"/>
              <a:t>antet</a:t>
            </a:r>
            <a:r>
              <a:rPr lang="en-US" sz="2600" dirty="0"/>
              <a:t> care </a:t>
            </a:r>
            <a:r>
              <a:rPr lang="en-US" sz="2600" dirty="0" err="1"/>
              <a:t>conține</a:t>
            </a:r>
            <a:r>
              <a:rPr lang="en-US" sz="2600" dirty="0"/>
              <a:t> date </a:t>
            </a:r>
            <a:r>
              <a:rPr lang="en-US" sz="2600" dirty="0" err="1"/>
              <a:t>binare</a:t>
            </a:r>
            <a:r>
              <a:rPr lang="en-US" sz="2600" dirty="0"/>
              <a:t> pentru a </a:t>
            </a:r>
            <a:r>
              <a:rPr lang="en-US" sz="2600" dirty="0" err="1"/>
              <a:t>identifica</a:t>
            </a:r>
            <a:r>
              <a:rPr lang="en-US" sz="2600" dirty="0"/>
              <a:t> </a:t>
            </a:r>
            <a:r>
              <a:rPr lang="en-US" sz="2600" dirty="0" err="1"/>
              <a:t>fiecare</a:t>
            </a:r>
            <a:r>
              <a:rPr lang="en-US" sz="2600" dirty="0"/>
              <a:t> segment de date </a:t>
            </a:r>
            <a:r>
              <a:rPr lang="en-US" sz="2600" dirty="0" err="1"/>
              <a:t>și</a:t>
            </a:r>
            <a:r>
              <a:rPr lang="en-US" sz="2600" dirty="0"/>
              <a:t> pentru a </a:t>
            </a:r>
            <a:r>
              <a:rPr lang="en-US" sz="2600" dirty="0" err="1"/>
              <a:t>permite</a:t>
            </a:r>
            <a:r>
              <a:rPr lang="en-US" sz="2600" dirty="0"/>
              <a:t> </a:t>
            </a:r>
            <a:r>
              <a:rPr lang="en-US" sz="2600" dirty="0" err="1"/>
              <a:t>protocoalelor</a:t>
            </a:r>
            <a:r>
              <a:rPr lang="en-US" sz="2600" dirty="0"/>
              <a:t> de transfer </a:t>
            </a:r>
            <a:r>
              <a:rPr lang="en-US" sz="2600" dirty="0" err="1"/>
              <a:t>să</a:t>
            </a:r>
            <a:r>
              <a:rPr lang="en-US" sz="2600" dirty="0"/>
              <a:t> </a:t>
            </a:r>
            <a:r>
              <a:rPr lang="en-US" sz="2600" dirty="0" err="1"/>
              <a:t>îndeplinească</a:t>
            </a:r>
            <a:r>
              <a:rPr lang="en-US" sz="2600" dirty="0"/>
              <a:t> </a:t>
            </a:r>
            <a:r>
              <a:rPr lang="en-US" sz="2600" dirty="0" err="1"/>
              <a:t>diferite</a:t>
            </a:r>
            <a:r>
              <a:rPr lang="en-US" sz="2600" dirty="0"/>
              <a:t> </a:t>
            </a:r>
            <a:r>
              <a:rPr lang="en-US" sz="2600" dirty="0" err="1"/>
              <a:t>funcții</a:t>
            </a:r>
            <a:r>
              <a:rPr lang="en-US" sz="2600" dirty="0"/>
              <a:t> </a:t>
            </a:r>
            <a:r>
              <a:rPr lang="en-US" sz="2600" dirty="0" err="1"/>
              <a:t>în</a:t>
            </a:r>
            <a:r>
              <a:rPr lang="en-US" sz="2600" dirty="0"/>
              <a:t> </a:t>
            </a:r>
            <a:r>
              <a:rPr lang="en-US" sz="2600" dirty="0" err="1"/>
              <a:t>gestionarea</a:t>
            </a:r>
            <a:r>
              <a:rPr lang="en-US" sz="2600" dirty="0"/>
              <a:t> </a:t>
            </a:r>
            <a:r>
              <a:rPr lang="en-US" sz="2600" dirty="0" err="1"/>
              <a:t>comunicării</a:t>
            </a:r>
            <a:r>
              <a:rPr lang="en-US" sz="2600" dirty="0"/>
              <a:t> </a:t>
            </a:r>
            <a:r>
              <a:rPr lang="en-US" sz="2600" dirty="0" err="1"/>
              <a:t>datelor</a:t>
            </a:r>
            <a:r>
              <a:rPr lang="en-US" sz="2600" dirty="0"/>
              <a:t>. </a:t>
            </a:r>
          </a:p>
        </p:txBody>
      </p:sp>
      <p:pic>
        <p:nvPicPr>
          <p:cNvPr id="3" name="Picture 2">
            <a:extLst>
              <a:ext uri="{FF2B5EF4-FFF2-40B4-BE49-F238E27FC236}">
                <a16:creationId xmlns:a16="http://schemas.microsoft.com/office/drawing/2014/main" id="{F844E84E-0344-269B-34C9-69F3C8ED3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403" y="2789900"/>
            <a:ext cx="4924756" cy="3912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55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Funcțiile</a:t>
            </a:r>
            <a:r>
              <a:rPr lang="en-US" dirty="0"/>
              <a:t> </a:t>
            </a:r>
            <a:r>
              <a:rPr lang="en-US" dirty="0" err="1"/>
              <a:t>nivelului</a:t>
            </a:r>
            <a:r>
              <a:rPr lang="en-US" dirty="0"/>
              <a:t> transport (VI)</a:t>
            </a:r>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5" y="1554756"/>
            <a:ext cx="6818704" cy="5287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err="1"/>
              <a:t>Fiabilitate</a:t>
            </a:r>
            <a:r>
              <a:rPr lang="en-US" sz="2800" b="1" dirty="0"/>
              <a:t>:</a:t>
            </a:r>
          </a:p>
          <a:p>
            <a:pPr marL="285750" indent="-285750"/>
            <a:r>
              <a:rPr lang="en-US" sz="2600" dirty="0" err="1"/>
              <a:t>Stiva</a:t>
            </a:r>
            <a:r>
              <a:rPr lang="en-US" sz="2600" dirty="0"/>
              <a:t> TCP / IP </a:t>
            </a:r>
            <a:r>
              <a:rPr lang="en-US" sz="2600" dirty="0" err="1"/>
              <a:t>oferă</a:t>
            </a:r>
            <a:r>
              <a:rPr lang="en-US" sz="2600" dirty="0"/>
              <a:t> </a:t>
            </a:r>
            <a:r>
              <a:rPr lang="en-US" sz="2600" dirty="0" err="1"/>
              <a:t>două</a:t>
            </a:r>
            <a:r>
              <a:rPr lang="en-US" sz="2600" dirty="0"/>
              <a:t> </a:t>
            </a:r>
            <a:r>
              <a:rPr lang="en-US" sz="2600" dirty="0" err="1"/>
              <a:t>protocoale</a:t>
            </a:r>
            <a:r>
              <a:rPr lang="en-US" sz="2600" dirty="0"/>
              <a:t> de transport: </a:t>
            </a:r>
            <a:r>
              <a:rPr lang="en-US" sz="2600" dirty="0" err="1"/>
              <a:t>protocolul</a:t>
            </a:r>
            <a:r>
              <a:rPr lang="en-US" sz="2600" dirty="0"/>
              <a:t> de control al </a:t>
            </a:r>
            <a:r>
              <a:rPr lang="en-US" sz="2600" dirty="0" err="1"/>
              <a:t>transmisiilor</a:t>
            </a:r>
            <a:r>
              <a:rPr lang="en-US" sz="2600" dirty="0"/>
              <a:t> (TCP) </a:t>
            </a:r>
            <a:r>
              <a:rPr lang="en-US" sz="2600" dirty="0" err="1"/>
              <a:t>și</a:t>
            </a:r>
            <a:r>
              <a:rPr lang="en-US" sz="2600" dirty="0"/>
              <a:t> </a:t>
            </a:r>
            <a:r>
              <a:rPr lang="en-US" sz="2600" dirty="0" err="1"/>
              <a:t>protocolul</a:t>
            </a:r>
            <a:r>
              <a:rPr lang="en-US" sz="2600" dirty="0"/>
              <a:t> de date </a:t>
            </a:r>
            <a:r>
              <a:rPr lang="en-US" sz="2600" dirty="0" err="1"/>
              <a:t>utilizator</a:t>
            </a:r>
            <a:r>
              <a:rPr lang="en-US" sz="2600" dirty="0"/>
              <a:t> (UDP);</a:t>
            </a:r>
          </a:p>
          <a:p>
            <a:pPr marL="285750" indent="-285750"/>
            <a:r>
              <a:rPr lang="en-US" sz="2600" dirty="0"/>
              <a:t>IP </a:t>
            </a:r>
            <a:r>
              <a:rPr lang="en-US" sz="2600" dirty="0" err="1"/>
              <a:t>utilizează</a:t>
            </a:r>
            <a:r>
              <a:rPr lang="en-US" sz="2600" dirty="0"/>
              <a:t> </a:t>
            </a:r>
            <a:r>
              <a:rPr lang="en-US" sz="2600" dirty="0" err="1"/>
              <a:t>aceste</a:t>
            </a:r>
            <a:r>
              <a:rPr lang="en-US" sz="2600" dirty="0"/>
              <a:t> </a:t>
            </a:r>
            <a:r>
              <a:rPr lang="en-US" sz="2600" dirty="0" err="1"/>
              <a:t>protocoale</a:t>
            </a:r>
            <a:r>
              <a:rPr lang="en-US" sz="2600" dirty="0"/>
              <a:t> de transport pentru a </a:t>
            </a:r>
            <a:r>
              <a:rPr lang="en-US" sz="2600" dirty="0" err="1"/>
              <a:t>permite</a:t>
            </a:r>
            <a:r>
              <a:rPr lang="en-US" sz="2600" dirty="0"/>
              <a:t> </a:t>
            </a:r>
            <a:r>
              <a:rPr lang="en-US" sz="2600" dirty="0" err="1"/>
              <a:t>gazdelor</a:t>
            </a:r>
            <a:r>
              <a:rPr lang="en-US" sz="2600" dirty="0"/>
              <a:t> </a:t>
            </a:r>
            <a:r>
              <a:rPr lang="en-US" sz="2600" dirty="0" err="1"/>
              <a:t>să</a:t>
            </a:r>
            <a:r>
              <a:rPr lang="en-US" sz="2600" dirty="0"/>
              <a:t> </a:t>
            </a:r>
            <a:r>
              <a:rPr lang="en-US" sz="2600" dirty="0" err="1"/>
              <a:t>comunice</a:t>
            </a:r>
            <a:r>
              <a:rPr lang="en-US" sz="2600" dirty="0"/>
              <a:t> </a:t>
            </a:r>
            <a:r>
              <a:rPr lang="en-US" sz="2600" dirty="0" err="1"/>
              <a:t>și</a:t>
            </a:r>
            <a:r>
              <a:rPr lang="en-US" sz="2600" dirty="0"/>
              <a:t> </a:t>
            </a:r>
            <a:r>
              <a:rPr lang="en-US" sz="2600" dirty="0" err="1"/>
              <a:t>să</a:t>
            </a:r>
            <a:r>
              <a:rPr lang="en-US" sz="2600" dirty="0"/>
              <a:t> </a:t>
            </a:r>
            <a:r>
              <a:rPr lang="en-US" sz="2600" dirty="0" err="1"/>
              <a:t>transfere</a:t>
            </a:r>
            <a:r>
              <a:rPr lang="en-US" sz="2600" dirty="0"/>
              <a:t> date;</a:t>
            </a:r>
          </a:p>
          <a:p>
            <a:pPr marL="285750" indent="-285750"/>
            <a:r>
              <a:rPr lang="en-US" sz="2600" dirty="0"/>
              <a:t>TCP </a:t>
            </a:r>
            <a:r>
              <a:rPr lang="en-US" sz="2600" dirty="0" err="1"/>
              <a:t>este</a:t>
            </a:r>
            <a:r>
              <a:rPr lang="en-US" sz="2600" dirty="0"/>
              <a:t> </a:t>
            </a:r>
            <a:r>
              <a:rPr lang="en-US" sz="2600" dirty="0" err="1"/>
              <a:t>considerat</a:t>
            </a:r>
            <a:r>
              <a:rPr lang="en-US" sz="2600" dirty="0"/>
              <a:t> un protocol </a:t>
            </a:r>
            <a:r>
              <a:rPr lang="en-US" sz="2600" dirty="0" err="1"/>
              <a:t>fiabil</a:t>
            </a:r>
            <a:r>
              <a:rPr lang="en-US" sz="2600" dirty="0"/>
              <a:t> </a:t>
            </a:r>
            <a:r>
              <a:rPr lang="en-US" sz="2600" dirty="0" err="1"/>
              <a:t>și</a:t>
            </a:r>
            <a:r>
              <a:rPr lang="en-US" sz="2600" dirty="0"/>
              <a:t> </a:t>
            </a:r>
            <a:r>
              <a:rPr lang="en-US" sz="2600" dirty="0" err="1"/>
              <a:t>complet</a:t>
            </a:r>
            <a:r>
              <a:rPr lang="en-US" sz="2600" dirty="0"/>
              <a:t> de transport, care </a:t>
            </a:r>
            <a:r>
              <a:rPr lang="en-US" sz="2600" dirty="0" err="1"/>
              <a:t>permite</a:t>
            </a:r>
            <a:r>
              <a:rPr lang="en-US" sz="2600" dirty="0"/>
              <a:t> </a:t>
            </a:r>
            <a:r>
              <a:rPr lang="en-US" sz="2600" dirty="0" err="1"/>
              <a:t>confirmarea</a:t>
            </a:r>
            <a:r>
              <a:rPr lang="en-US" sz="2600" dirty="0"/>
              <a:t> </a:t>
            </a:r>
            <a:r>
              <a:rPr lang="en-US" sz="2600" dirty="0" err="1"/>
              <a:t>livrării</a:t>
            </a:r>
            <a:r>
              <a:rPr lang="en-US" sz="2600" dirty="0"/>
              <a:t> </a:t>
            </a:r>
            <a:r>
              <a:rPr lang="en-US" sz="2600" dirty="0" err="1"/>
              <a:t>pachetelor</a:t>
            </a:r>
            <a:r>
              <a:rPr lang="en-US" sz="2600" dirty="0"/>
              <a:t> de date;</a:t>
            </a:r>
          </a:p>
          <a:p>
            <a:pPr marL="285750" indent="-285750"/>
            <a:r>
              <a:rPr lang="en-US" sz="2600" dirty="0" err="1"/>
              <a:t>În</a:t>
            </a:r>
            <a:r>
              <a:rPr lang="en-US" sz="2600" dirty="0"/>
              <a:t> </a:t>
            </a:r>
            <a:r>
              <a:rPr lang="en-US" sz="2600" dirty="0" err="1"/>
              <a:t>schimb</a:t>
            </a:r>
            <a:r>
              <a:rPr lang="en-US" sz="2600" dirty="0"/>
              <a:t>, UDP </a:t>
            </a:r>
            <a:r>
              <a:rPr lang="en-US" sz="2600" dirty="0" err="1"/>
              <a:t>este</a:t>
            </a:r>
            <a:r>
              <a:rPr lang="en-US" sz="2600" dirty="0"/>
              <a:t> un protocol de transport foarte </a:t>
            </a:r>
            <a:r>
              <a:rPr lang="en-US" sz="2600" dirty="0" err="1"/>
              <a:t>simplu</a:t>
            </a:r>
            <a:r>
              <a:rPr lang="en-US" sz="2600" dirty="0"/>
              <a:t> care nu </a:t>
            </a:r>
            <a:r>
              <a:rPr lang="en-US" sz="2600" dirty="0" err="1"/>
              <a:t>oferă</a:t>
            </a:r>
            <a:r>
              <a:rPr lang="en-US" sz="2600" dirty="0"/>
              <a:t> </a:t>
            </a:r>
            <a:r>
              <a:rPr lang="en-US" sz="2600" dirty="0" err="1"/>
              <a:t>mecanisme</a:t>
            </a:r>
            <a:r>
              <a:rPr lang="en-US" sz="2600" dirty="0"/>
              <a:t> pentru </a:t>
            </a:r>
            <a:r>
              <a:rPr lang="en-US" sz="2600" dirty="0" err="1"/>
              <a:t>fiabilitate</a:t>
            </a:r>
            <a:r>
              <a:rPr lang="en-US" sz="2600" dirty="0"/>
              <a:t>.</a:t>
            </a:r>
          </a:p>
        </p:txBody>
      </p:sp>
      <p:pic>
        <p:nvPicPr>
          <p:cNvPr id="4" name="Picture 2">
            <a:extLst>
              <a:ext uri="{FF2B5EF4-FFF2-40B4-BE49-F238E27FC236}">
                <a16:creationId xmlns:a16="http://schemas.microsoft.com/office/drawing/2014/main" id="{2352602F-C1F8-8C77-2D2E-26DFE48E3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573" y="2798265"/>
            <a:ext cx="4520162" cy="3897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790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Multiplexarea</a:t>
            </a:r>
            <a:r>
              <a:rPr lang="en-US" dirty="0"/>
              <a:t> </a:t>
            </a:r>
            <a:r>
              <a:rPr lang="en-US" dirty="0" err="1"/>
              <a:t>conversației</a:t>
            </a:r>
            <a:endParaRPr lang="en-US" dirty="0"/>
          </a:p>
        </p:txBody>
      </p:sp>
      <p:sp>
        <p:nvSpPr>
          <p:cNvPr id="5" name="Content Placeholder 2">
            <a:extLst>
              <a:ext uri="{FF2B5EF4-FFF2-40B4-BE49-F238E27FC236}">
                <a16:creationId xmlns:a16="http://schemas.microsoft.com/office/drawing/2014/main" id="{76FCA22C-003B-D919-D21A-BA65BD5E7405}"/>
              </a:ext>
            </a:extLst>
          </p:cNvPr>
          <p:cNvSpPr txBox="1">
            <a:spLocks/>
          </p:cNvSpPr>
          <p:nvPr/>
        </p:nvSpPr>
        <p:spPr>
          <a:xfrm>
            <a:off x="204265" y="1847654"/>
            <a:ext cx="6196535" cy="4994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800" dirty="0" err="1"/>
              <a:t>Nivelul</a:t>
            </a:r>
            <a:r>
              <a:rPr lang="en-US" sz="2800" dirty="0"/>
              <a:t> transport trebuie </a:t>
            </a:r>
            <a:r>
              <a:rPr lang="en-US" sz="2800" dirty="0" err="1"/>
              <a:t>să</a:t>
            </a:r>
            <a:r>
              <a:rPr lang="en-US" sz="2800" dirty="0"/>
              <a:t> </a:t>
            </a:r>
            <a:r>
              <a:rPr lang="en-US" sz="2800" dirty="0" err="1"/>
              <a:t>separe</a:t>
            </a:r>
            <a:r>
              <a:rPr lang="en-US" sz="2800" dirty="0"/>
              <a:t> </a:t>
            </a:r>
            <a:r>
              <a:rPr lang="en-US" sz="2800" dirty="0" err="1"/>
              <a:t>și</a:t>
            </a:r>
            <a:r>
              <a:rPr lang="en-US" sz="2800" dirty="0"/>
              <a:t> </a:t>
            </a:r>
            <a:r>
              <a:rPr lang="en-US" sz="2800" dirty="0" err="1"/>
              <a:t>să</a:t>
            </a:r>
            <a:r>
              <a:rPr lang="en-US" sz="2800" dirty="0"/>
              <a:t> </a:t>
            </a:r>
            <a:r>
              <a:rPr lang="en-US" sz="2800" dirty="0" err="1"/>
              <a:t>gestioneze</a:t>
            </a:r>
            <a:r>
              <a:rPr lang="en-US" sz="2800" dirty="0"/>
              <a:t> </a:t>
            </a:r>
            <a:r>
              <a:rPr lang="en-US" sz="2800" dirty="0" err="1"/>
              <a:t>mai</a:t>
            </a:r>
            <a:r>
              <a:rPr lang="en-US" sz="2800" dirty="0"/>
              <a:t> </a:t>
            </a:r>
            <a:r>
              <a:rPr lang="en-US" sz="2800" dirty="0" err="1"/>
              <a:t>multe</a:t>
            </a:r>
            <a:r>
              <a:rPr lang="en-US" sz="2800" dirty="0"/>
              <a:t> </a:t>
            </a:r>
            <a:r>
              <a:rPr lang="en-US" sz="2800" dirty="0" err="1"/>
              <a:t>comunicații</a:t>
            </a:r>
            <a:r>
              <a:rPr lang="en-US" sz="2800" dirty="0"/>
              <a:t> cu </a:t>
            </a:r>
            <a:r>
              <a:rPr lang="en-US" sz="2800" dirty="0" err="1"/>
              <a:t>cerințe</a:t>
            </a:r>
            <a:r>
              <a:rPr lang="en-US" sz="2800" dirty="0"/>
              <a:t> de transport </a:t>
            </a:r>
            <a:r>
              <a:rPr lang="en-US" sz="2800" dirty="0" err="1"/>
              <a:t>diferite</a:t>
            </a:r>
            <a:r>
              <a:rPr lang="en-US" sz="2800" dirty="0"/>
              <a:t>;</a:t>
            </a:r>
          </a:p>
          <a:p>
            <a:pPr marL="285750" indent="-285750"/>
            <a:r>
              <a:rPr lang="en-US" sz="2800" dirty="0" err="1"/>
              <a:t>Diferite</a:t>
            </a:r>
            <a:r>
              <a:rPr lang="en-US" sz="2800" dirty="0"/>
              <a:t> </a:t>
            </a:r>
            <a:r>
              <a:rPr lang="en-US" sz="2800" dirty="0" err="1"/>
              <a:t>aplicații</a:t>
            </a:r>
            <a:r>
              <a:rPr lang="en-US" sz="2800" dirty="0"/>
              <a:t> </a:t>
            </a:r>
            <a:r>
              <a:rPr lang="en-US" sz="2800" dirty="0" err="1"/>
              <a:t>trimit</a:t>
            </a:r>
            <a:r>
              <a:rPr lang="en-US" sz="2800" dirty="0"/>
              <a:t> </a:t>
            </a:r>
            <a:r>
              <a:rPr lang="en-US" sz="2800" dirty="0" err="1"/>
              <a:t>și</a:t>
            </a:r>
            <a:r>
              <a:rPr lang="en-US" sz="2800" dirty="0"/>
              <a:t> </a:t>
            </a:r>
            <a:r>
              <a:rPr lang="en-US" sz="2800" dirty="0" err="1"/>
              <a:t>primesc</a:t>
            </a:r>
            <a:r>
              <a:rPr lang="en-US" sz="2800" dirty="0"/>
              <a:t> date </a:t>
            </a:r>
            <a:r>
              <a:rPr lang="en-US" sz="2800" dirty="0" err="1"/>
              <a:t>prin</a:t>
            </a:r>
            <a:r>
              <a:rPr lang="en-US" sz="2800" dirty="0"/>
              <a:t> </a:t>
            </a:r>
            <a:r>
              <a:rPr lang="en-US" sz="2800" dirty="0" err="1"/>
              <a:t>rețea</a:t>
            </a:r>
            <a:r>
              <a:rPr lang="en-US" sz="2800" dirty="0"/>
              <a:t> </a:t>
            </a:r>
            <a:r>
              <a:rPr lang="en-US" sz="2800" dirty="0" err="1"/>
              <a:t>simultan</a:t>
            </a:r>
            <a:r>
              <a:rPr lang="en-US" sz="2800" dirty="0"/>
              <a:t>;</a:t>
            </a:r>
          </a:p>
          <a:p>
            <a:pPr marL="285750" indent="-285750"/>
            <a:r>
              <a:rPr lang="en-US" sz="2800" dirty="0" err="1"/>
              <a:t>Valorile</a:t>
            </a:r>
            <a:r>
              <a:rPr lang="en-US" sz="2800" dirty="0"/>
              <a:t> </a:t>
            </a:r>
            <a:r>
              <a:rPr lang="en-US" sz="2800" dirty="0" err="1"/>
              <a:t>unice</a:t>
            </a:r>
            <a:r>
              <a:rPr lang="en-US" sz="2800" dirty="0"/>
              <a:t> ale </a:t>
            </a:r>
            <a:r>
              <a:rPr lang="en-US" sz="2800" dirty="0" err="1"/>
              <a:t>antetului</a:t>
            </a:r>
            <a:r>
              <a:rPr lang="en-US" sz="2800" dirty="0"/>
              <a:t> permit TCP </a:t>
            </a:r>
            <a:r>
              <a:rPr lang="en-US" sz="2800" dirty="0" err="1"/>
              <a:t>și</a:t>
            </a:r>
            <a:r>
              <a:rPr lang="en-US" sz="2800" dirty="0"/>
              <a:t> UDP </a:t>
            </a:r>
            <a:r>
              <a:rPr lang="en-US" sz="2800" dirty="0" err="1"/>
              <a:t>să</a:t>
            </a:r>
            <a:r>
              <a:rPr lang="en-US" sz="2800" dirty="0"/>
              <a:t> </a:t>
            </a:r>
            <a:r>
              <a:rPr lang="en-US" sz="2800" dirty="0" err="1"/>
              <a:t>gestioneze</a:t>
            </a:r>
            <a:r>
              <a:rPr lang="en-US" sz="2800" dirty="0"/>
              <a:t> </a:t>
            </a:r>
            <a:r>
              <a:rPr lang="en-US" sz="2800" dirty="0" err="1"/>
              <a:t>aceste</a:t>
            </a:r>
            <a:r>
              <a:rPr lang="en-US" sz="2800" dirty="0"/>
              <a:t> </a:t>
            </a:r>
            <a:r>
              <a:rPr lang="en-US" sz="2800" dirty="0" err="1"/>
              <a:t>conversații</a:t>
            </a:r>
            <a:r>
              <a:rPr lang="en-US" sz="2800" dirty="0"/>
              <a:t> multiple </a:t>
            </a:r>
            <a:r>
              <a:rPr lang="en-US" sz="2800" dirty="0" err="1"/>
              <a:t>și</a:t>
            </a:r>
            <a:r>
              <a:rPr lang="en-US" sz="2800" dirty="0"/>
              <a:t> </a:t>
            </a:r>
            <a:r>
              <a:rPr lang="en-US" sz="2800" dirty="0" err="1"/>
              <a:t>simultane</a:t>
            </a:r>
            <a:r>
              <a:rPr lang="en-US" sz="2800" dirty="0"/>
              <a:t> </a:t>
            </a:r>
            <a:r>
              <a:rPr lang="en-US" sz="2800" dirty="0" err="1"/>
              <a:t>prin</a:t>
            </a:r>
            <a:r>
              <a:rPr lang="en-US" sz="2800" dirty="0"/>
              <a:t> </a:t>
            </a:r>
            <a:r>
              <a:rPr lang="en-US" sz="2800" dirty="0" err="1"/>
              <a:t>identificarea</a:t>
            </a:r>
            <a:r>
              <a:rPr lang="en-US" sz="2800" dirty="0"/>
              <a:t> </a:t>
            </a:r>
            <a:r>
              <a:rPr lang="en-US" sz="2800" dirty="0" err="1"/>
              <a:t>acestor</a:t>
            </a:r>
            <a:r>
              <a:rPr lang="en-US" sz="2800" dirty="0"/>
              <a:t> </a:t>
            </a:r>
            <a:r>
              <a:rPr lang="en-US" sz="2800" dirty="0" err="1"/>
              <a:t>aplicații</a:t>
            </a:r>
            <a:r>
              <a:rPr lang="en-US" sz="2800" dirty="0"/>
              <a:t> cu </a:t>
            </a:r>
            <a:r>
              <a:rPr lang="en-US" sz="2800" dirty="0" err="1"/>
              <a:t>ajutorul</a:t>
            </a:r>
            <a:r>
              <a:rPr lang="en-US" sz="2800" dirty="0"/>
              <a:t> </a:t>
            </a:r>
            <a:r>
              <a:rPr lang="en-US" sz="2800" dirty="0" err="1"/>
              <a:t>numerele</a:t>
            </a:r>
            <a:r>
              <a:rPr lang="en-US" sz="2800" dirty="0"/>
              <a:t> de port.</a:t>
            </a:r>
          </a:p>
        </p:txBody>
      </p:sp>
      <p:pic>
        <p:nvPicPr>
          <p:cNvPr id="3" name="Picture 2">
            <a:extLst>
              <a:ext uri="{FF2B5EF4-FFF2-40B4-BE49-F238E27FC236}">
                <a16:creationId xmlns:a16="http://schemas.microsoft.com/office/drawing/2014/main" id="{33BBBBC7-9B04-FD20-D3E7-5A6B1FC02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0" y="2507012"/>
            <a:ext cx="5408050" cy="2961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279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2_T_PGO_Template-Technology-16_9" id="{81DCE5C4-B478-45A5-BF3D-F99F6B466453}" vid="{7752A34F-BDE9-4B5C-BD71-8CC51032E0E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2_T_PGO_Template-Technology-16_9" id="{81DCE5C4-B478-45A5-BF3D-F99F6B466453}" vid="{9798486C-2361-4817-935E-CFE22018B9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EDE4C4DE37DE4195A53F6743A7A007" ma:contentTypeVersion="12" ma:contentTypeDescription="Create a new document." ma:contentTypeScope="" ma:versionID="8ff7b4cf7efeeb44785e45130a382d01">
  <xsd:schema xmlns:xsd="http://www.w3.org/2001/XMLSchema" xmlns:xs="http://www.w3.org/2001/XMLSchema" xmlns:p="http://schemas.microsoft.com/office/2006/metadata/properties" xmlns:ns3="6435a3c3-ebd1-43cd-9a1d-4bfead7a3918" xmlns:ns4="90a0a7f2-4f75-40c5-8f89-f5c0f28ab4f4" targetNamespace="http://schemas.microsoft.com/office/2006/metadata/properties" ma:root="true" ma:fieldsID="353d2a4ce6107c6858e4f51c273ad22b" ns3:_="" ns4:_="">
    <xsd:import namespace="6435a3c3-ebd1-43cd-9a1d-4bfead7a3918"/>
    <xsd:import namespace="90a0a7f2-4f75-40c5-8f89-f5c0f28ab4f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5a3c3-ebd1-43cd-9a1d-4bfead7a3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a0a7f2-4f75-40c5-8f89-f5c0f28ab4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435a3c3-ebd1-43cd-9a1d-4bfead7a3918" xsi:nil="true"/>
  </documentManagement>
</p:properties>
</file>

<file path=customXml/itemProps1.xml><?xml version="1.0" encoding="utf-8"?>
<ds:datastoreItem xmlns:ds="http://schemas.openxmlformats.org/officeDocument/2006/customXml" ds:itemID="{E206774A-0A56-4461-A41A-096807D400A0}">
  <ds:schemaRefs>
    <ds:schemaRef ds:uri="http://schemas.microsoft.com/sharepoint/v3/contenttype/forms"/>
  </ds:schemaRefs>
</ds:datastoreItem>
</file>

<file path=customXml/itemProps2.xml><?xml version="1.0" encoding="utf-8"?>
<ds:datastoreItem xmlns:ds="http://schemas.openxmlformats.org/officeDocument/2006/customXml" ds:itemID="{DDB0CAE7-3B66-4459-A206-873D2B6FC0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35a3c3-ebd1-43cd-9a1d-4bfead7a3918"/>
    <ds:schemaRef ds:uri="90a0a7f2-4f75-40c5-8f89-f5c0f28ab4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A2A8BF-12AE-4DAA-921A-87214F3095DB}">
  <ds:schemaRefs>
    <ds:schemaRef ds:uri="http://schemas.microsoft.com/office/2006/documentManagement/types"/>
    <ds:schemaRef ds:uri="6435a3c3-ebd1-43cd-9a1d-4bfead7a3918"/>
    <ds:schemaRef ds:uri="http://purl.org/dc/elements/1.1/"/>
    <ds:schemaRef ds:uri="http://schemas.microsoft.com/office/2006/metadata/properties"/>
    <ds:schemaRef ds:uri="90a0a7f2-4f75-40c5-8f89-f5c0f28ab4f4"/>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0102_T_PGO_Template-Technology-16_9</Template>
  <TotalTime>4259</TotalTime>
  <Words>4821</Words>
  <Application>Microsoft Office PowerPoint</Application>
  <PresentationFormat>Widescreen</PresentationFormat>
  <Paragraphs>462</Paragraphs>
  <Slides>61</Slides>
  <Notes>60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61</vt:i4>
      </vt:variant>
    </vt:vector>
  </HeadingPairs>
  <TitlesOfParts>
    <vt:vector size="67" baseType="lpstr">
      <vt:lpstr>Arial</vt:lpstr>
      <vt:lpstr>Calibri</vt:lpstr>
      <vt:lpstr>Calibri Light</vt:lpstr>
      <vt:lpstr>Courier New</vt:lpstr>
      <vt:lpstr>1_Custom Design</vt:lpstr>
      <vt:lpstr>Custom Design</vt:lpstr>
      <vt:lpstr>Rețele de calculatoare</vt:lpstr>
      <vt:lpstr>Vă mulțumesc că ați venit la curs!</vt:lpstr>
      <vt:lpstr>Funcțiile nivelului transport</vt:lpstr>
      <vt:lpstr>Funcțiile nivelului transport (II)</vt:lpstr>
      <vt:lpstr>Funcțiile nivelului transport (III)</vt:lpstr>
      <vt:lpstr>Funcțiile nivelului transport (IV)</vt:lpstr>
      <vt:lpstr>Funcțiile nivelului transport (V)</vt:lpstr>
      <vt:lpstr>Funcțiile nivelului transport (VI)</vt:lpstr>
      <vt:lpstr>Multiplexarea conversației</vt:lpstr>
      <vt:lpstr>Porturi</vt:lpstr>
      <vt:lpstr>Porturi (II)</vt:lpstr>
      <vt:lpstr>Intervale de porturi</vt:lpstr>
      <vt:lpstr>Protocol de control al transmisiei</vt:lpstr>
      <vt:lpstr>Transmission Control Protocol</vt:lpstr>
      <vt:lpstr>Structura unui pachet TCP</vt:lpstr>
      <vt:lpstr>Structura unui pachet TCP (II)</vt:lpstr>
      <vt:lpstr>Structura unui pachet TCP (III)</vt:lpstr>
      <vt:lpstr>Structura unui pachet TCP (IV)</vt:lpstr>
      <vt:lpstr>Structura unui pachet TCP (V)</vt:lpstr>
      <vt:lpstr>Opțiuni în antetul TCP</vt:lpstr>
      <vt:lpstr>Opțiuni în antetul TCP (II)</vt:lpstr>
      <vt:lpstr>Stabilirea conexiunii TCP</vt:lpstr>
      <vt:lpstr>Stabilirea conexiunii TCP (II)</vt:lpstr>
      <vt:lpstr>Negocierea TCP în trei pași</vt:lpstr>
      <vt:lpstr>Terminarea conexiunii TCP</vt:lpstr>
      <vt:lpstr>Terminarea conexiunii TCP (II)</vt:lpstr>
      <vt:lpstr>Fiabilitatea comunicației TCP: Ordonarea mesajelor</vt:lpstr>
      <vt:lpstr>Fiabilitatea comunicației TCP: Confirmarea primirii pachetelor</vt:lpstr>
      <vt:lpstr>Fiabilitatea comunicației TCP: Controlul fluxului</vt:lpstr>
      <vt:lpstr>Fiabilitatea comunicației TCP: Pierderea și retransmiterea datelor</vt:lpstr>
      <vt:lpstr>Fiabilitatea comunicației TCP: Controlul congestiei</vt:lpstr>
      <vt:lpstr>Aplicații care utilizează TCP</vt:lpstr>
      <vt:lpstr>User Datagram Protocol</vt:lpstr>
      <vt:lpstr>Caracteristicile UDP</vt:lpstr>
      <vt:lpstr>Facilități oferite de UDP</vt:lpstr>
      <vt:lpstr>Structura unei datagrame UDP</vt:lpstr>
      <vt:lpstr>Asamblarea datagramelor UDP</vt:lpstr>
      <vt:lpstr>Aplicații care utilizează UDP</vt:lpstr>
      <vt:lpstr>Ce protocol să folosim?</vt:lpstr>
      <vt:lpstr>Comparație între TCP și UDP</vt:lpstr>
      <vt:lpstr>Comparație între TCP și UDP (II)</vt:lpstr>
      <vt:lpstr>Comparație între TCP și UDP</vt:lpstr>
      <vt:lpstr>Socket-uri</vt:lpstr>
      <vt:lpstr>Stările unui socket TCP</vt:lpstr>
      <vt:lpstr>Utilitarul netstat</vt:lpstr>
      <vt:lpstr>Opțiuni netstat</vt:lpstr>
      <vt:lpstr>Servere TCP</vt:lpstr>
      <vt:lpstr>Fluxul de conexiune TCP</vt:lpstr>
      <vt:lpstr>Demo: TCP Talk</vt:lpstr>
      <vt:lpstr>Demo: TCP Talk (II)</vt:lpstr>
      <vt:lpstr>Demo: TCP Talk (III)</vt:lpstr>
      <vt:lpstr>Demo: TCP Tunnel</vt:lpstr>
      <vt:lpstr>Demo: TCP Tunnel (II)</vt:lpstr>
      <vt:lpstr>Servere UDP</vt:lpstr>
      <vt:lpstr>Servere UDP (II)</vt:lpstr>
      <vt:lpstr>Flux de conexiune UDP</vt:lpstr>
      <vt:lpstr>Demo: UDP Talk</vt:lpstr>
      <vt:lpstr>Demo: UDP Talk (II)</vt:lpstr>
      <vt:lpstr>Demo: UDP Talk (III)</vt:lpstr>
      <vt:lpstr>Poanta cursului</vt:lpstr>
      <vt:lpstr>Vă mulțumesc!</vt:lpstr>
    </vt:vector>
  </TitlesOfParts>
  <Company>Axway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Sisteme de Operare</dc:title>
  <dc:creator>Iulian Ilie Nemedi</dc:creator>
  <dc:description>© Copyright PresentationGo.com</dc:description>
  <cp:lastModifiedBy>Iulian Ilie-Nemedi</cp:lastModifiedBy>
  <cp:revision>779</cp:revision>
  <dcterms:created xsi:type="dcterms:W3CDTF">2023-02-20T18:01:55Z</dcterms:created>
  <dcterms:modified xsi:type="dcterms:W3CDTF">2025-02-24T08:57:08Z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0x010100E0EDE4C4DE37DE4195A53F6743A7A007</vt:lpwstr>
  </property>
</Properties>
</file>